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3"/>
  </p:notesMasterIdLst>
  <p:sldIdLst>
    <p:sldId id="263" r:id="rId2"/>
    <p:sldId id="273" r:id="rId3"/>
    <p:sldId id="622" r:id="rId4"/>
    <p:sldId id="1257" r:id="rId5"/>
    <p:sldId id="1258" r:id="rId6"/>
    <p:sldId id="1228" r:id="rId7"/>
    <p:sldId id="1259" r:id="rId8"/>
    <p:sldId id="1260" r:id="rId9"/>
    <p:sldId id="1261" r:id="rId10"/>
    <p:sldId id="1262" r:id="rId11"/>
    <p:sldId id="1264" r:id="rId12"/>
    <p:sldId id="1263" r:id="rId13"/>
    <p:sldId id="625" r:id="rId14"/>
    <p:sldId id="1266" r:id="rId15"/>
    <p:sldId id="1267" r:id="rId16"/>
    <p:sldId id="1268" r:id="rId17"/>
    <p:sldId id="1265" r:id="rId18"/>
    <p:sldId id="294" r:id="rId19"/>
    <p:sldId id="276" r:id="rId20"/>
    <p:sldId id="658" r:id="rId21"/>
    <p:sldId id="5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DF8A905-4864-4823-BE01-CF4DFEBE5E9A}">
          <p14:sldIdLst>
            <p14:sldId id="263"/>
            <p14:sldId id="273"/>
            <p14:sldId id="622"/>
            <p14:sldId id="1257"/>
            <p14:sldId id="1258"/>
            <p14:sldId id="1228"/>
            <p14:sldId id="1259"/>
            <p14:sldId id="1260"/>
            <p14:sldId id="1261"/>
            <p14:sldId id="1262"/>
            <p14:sldId id="1264"/>
            <p14:sldId id="1263"/>
            <p14:sldId id="625"/>
            <p14:sldId id="1266"/>
            <p14:sldId id="1267"/>
            <p14:sldId id="1268"/>
            <p14:sldId id="1265"/>
            <p14:sldId id="294"/>
            <p14:sldId id="276"/>
            <p14:sldId id="658"/>
            <p14:sldId id="5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LOUX Bertrand" initials="LB" lastIdx="1" clrIdx="0">
    <p:extLst>
      <p:ext uri="{19B8F6BF-5375-455C-9EA6-DF929625EA0E}">
        <p15:presenceInfo xmlns:p15="http://schemas.microsoft.com/office/powerpoint/2012/main" userId="S-1-5-21-879237751-134070514-3792972216-211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152"/>
    <a:srgbClr val="4AAF21"/>
    <a:srgbClr val="22C048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8187" autoAdjust="0"/>
  </p:normalViewPr>
  <p:slideViewPr>
    <p:cSldViewPr snapToGrid="0">
      <p:cViewPr varScale="1">
        <p:scale>
          <a:sx n="101" d="100"/>
          <a:sy n="101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Vivre à Manhay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Intensifier la solidarité</c:v>
                </c:pt>
                <c:pt idx="1">
                  <c:v>Gérer les possibles dissensions entre citoyens</c:v>
                </c:pt>
                <c:pt idx="2">
                  <c:v>Amplifier la communication intra et extra muros</c:v>
                </c:pt>
                <c:pt idx="3">
                  <c:v>Déployer une gouvernance incitant l'engagement citoyen</c:v>
                </c:pt>
                <c:pt idx="4">
                  <c:v>Adapter l'enseignement à l'évolution du monde du travail</c:v>
                </c:pt>
                <c:pt idx="5">
                  <c:v>Anticiper l'évolution des besoins futurs de la population</c:v>
                </c:pt>
                <c:pt idx="6">
                  <c:v>Fédérer les villageois impulser une culture identitaire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6.375</c:v>
                </c:pt>
                <c:pt idx="1">
                  <c:v>5.625</c:v>
                </c:pt>
                <c:pt idx="2">
                  <c:v>5.625</c:v>
                </c:pt>
                <c:pt idx="3">
                  <c:v>6.75</c:v>
                </c:pt>
                <c:pt idx="4">
                  <c:v>5.375</c:v>
                </c:pt>
                <c:pt idx="5">
                  <c:v>7</c:v>
                </c:pt>
                <c:pt idx="6">
                  <c:v>5.625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7-4D1A-B095-CCF22D0B22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7399808"/>
        <c:axId val="993143072"/>
      </c:radarChart>
      <c:catAx>
        <c:axId val="9973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>
            <a:outerShdw blurRad="50800" dist="10541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3143072"/>
        <c:crosses val="autoZero"/>
        <c:auto val="1"/>
        <c:lblAlgn val="ctr"/>
        <c:lblOffset val="100"/>
        <c:noMultiLvlLbl val="0"/>
      </c:catAx>
      <c:valAx>
        <c:axId val="99314307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7399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Habiter à Manhay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7247889528320834"/>
          <c:y val="0.22082642699965535"/>
          <c:w val="0.46680517178096803"/>
          <c:h val="0.72453967496487182"/>
        </c:manualLayout>
      </c:layout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Préserver et sensibiliser aux ressources naturelles</c:v>
                </c:pt>
                <c:pt idx="1">
                  <c:v>Définir une stratégie énergétique ambitieuse</c:v>
                </c:pt>
                <c:pt idx="2">
                  <c:v>Controler et densifier l'urbanisation</c:v>
                </c:pt>
                <c:pt idx="3">
                  <c:v>Accroitre et conserver la qualité architecturale</c:v>
                </c:pt>
                <c:pt idx="4">
                  <c:v>Faciliter l'accès aux services </c:v>
                </c:pt>
                <c:pt idx="5">
                  <c:v>Limiter l'impact du trafic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7.375</c:v>
                </c:pt>
                <c:pt idx="1">
                  <c:v>5.625</c:v>
                </c:pt>
                <c:pt idx="2">
                  <c:v>5.5</c:v>
                </c:pt>
                <c:pt idx="3">
                  <c:v>5.125</c:v>
                </c:pt>
                <c:pt idx="4">
                  <c:v>6.5</c:v>
                </c:pt>
                <c:pt idx="5">
                  <c:v>6.1429999999999998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1-4646-A5EF-673B054B26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7399808"/>
        <c:axId val="993143072"/>
      </c:radarChart>
      <c:catAx>
        <c:axId val="9973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3143072"/>
        <c:crosses val="autoZero"/>
        <c:auto val="1"/>
        <c:lblAlgn val="ctr"/>
        <c:lblOffset val="100"/>
        <c:noMultiLvlLbl val="0"/>
      </c:catAx>
      <c:valAx>
        <c:axId val="99314307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73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Travailler à Manhay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383473846072271"/>
          <c:y val="0.23813248961565109"/>
          <c:w val="0.46680517178096803"/>
          <c:h val="0.72453967496487182"/>
        </c:manualLayout>
      </c:layout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amplifier la dynamique économique</c:v>
                </c:pt>
                <c:pt idx="1">
                  <c:v>Construire une identité singulière</c:v>
                </c:pt>
                <c:pt idx="2">
                  <c:v>Améliorer l'attractivité pour une clientèle touristique</c:v>
                </c:pt>
                <c:pt idx="3">
                  <c:v>Générer des retombées locales pour une appropriation collective du tourisme</c:v>
                </c:pt>
                <c:pt idx="4">
                  <c:v>Constituer un réseau pédestre liaisonnant villages et communes proches</c:v>
                </c:pt>
                <c:pt idx="5">
                  <c:v>Maintenir et améliorer le tissu agricole</c:v>
                </c:pt>
                <c:pt idx="6">
                  <c:v>Gérer durablement le capital forestier et développer le savoir faire lié au bois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6</c:v>
                </c:pt>
                <c:pt idx="1">
                  <c:v>6.5</c:v>
                </c:pt>
                <c:pt idx="2">
                  <c:v>7.5</c:v>
                </c:pt>
                <c:pt idx="3">
                  <c:v>6</c:v>
                </c:pt>
                <c:pt idx="4">
                  <c:v>7.125</c:v>
                </c:pt>
                <c:pt idx="5">
                  <c:v>6</c:v>
                </c:pt>
                <c:pt idx="6">
                  <c:v>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2-4D64-B2B3-EEF39AA1EC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7399808"/>
        <c:axId val="993143072"/>
      </c:radarChart>
      <c:catAx>
        <c:axId val="9973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3143072"/>
        <c:crosses val="autoZero"/>
        <c:auto val="1"/>
        <c:lblAlgn val="ctr"/>
        <c:lblOffset val="100"/>
        <c:noMultiLvlLbl val="0"/>
      </c:catAx>
      <c:valAx>
        <c:axId val="99314307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73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C7E05-D03A-49BB-8500-2982EB042E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38C3634-F3BD-43A8-818E-209EC2E96722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fr-BE" b="1" i="0"/>
            <a:t>HABITER MANHAY</a:t>
          </a:r>
          <a:endParaRPr lang="fr-BE"/>
        </a:p>
      </dgm:t>
    </dgm:pt>
    <dgm:pt modelId="{0BE62394-45E2-439C-A7FD-D61C657A7063}" type="parTrans" cxnId="{DE65FA1B-8404-4618-BFF1-DC08FE2E6DA0}">
      <dgm:prSet/>
      <dgm:spPr/>
      <dgm:t>
        <a:bodyPr/>
        <a:lstStyle/>
        <a:p>
          <a:pPr algn="l"/>
          <a:endParaRPr lang="fr-BE"/>
        </a:p>
      </dgm:t>
    </dgm:pt>
    <dgm:pt modelId="{C7382A1A-E9A5-4E1C-AE76-19762B418731}" type="sibTrans" cxnId="{DE65FA1B-8404-4618-BFF1-DC08FE2E6DA0}">
      <dgm:prSet/>
      <dgm:spPr/>
      <dgm:t>
        <a:bodyPr/>
        <a:lstStyle/>
        <a:p>
          <a:pPr algn="l"/>
          <a:endParaRPr lang="fr-BE"/>
        </a:p>
      </dgm:t>
    </dgm:pt>
    <dgm:pt modelId="{5E9AE62D-AE07-4731-A366-A2987810246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fr-BE" b="1" i="0"/>
            <a:t>TRAVAILLER A MANHAY</a:t>
          </a:r>
          <a:endParaRPr lang="fr-BE"/>
        </a:p>
      </dgm:t>
    </dgm:pt>
    <dgm:pt modelId="{E2744386-EB07-43F0-BD61-BA6843DE99AD}" type="parTrans" cxnId="{AA7F0731-092E-45E7-8E11-5A0F8A14BE90}">
      <dgm:prSet/>
      <dgm:spPr/>
      <dgm:t>
        <a:bodyPr/>
        <a:lstStyle/>
        <a:p>
          <a:pPr algn="l"/>
          <a:endParaRPr lang="fr-BE"/>
        </a:p>
      </dgm:t>
    </dgm:pt>
    <dgm:pt modelId="{CB185F3C-C75A-497E-8E7B-634AF059EE51}" type="sibTrans" cxnId="{AA7F0731-092E-45E7-8E11-5A0F8A14BE90}">
      <dgm:prSet/>
      <dgm:spPr/>
      <dgm:t>
        <a:bodyPr/>
        <a:lstStyle/>
        <a:p>
          <a:pPr algn="l"/>
          <a:endParaRPr lang="fr-BE"/>
        </a:p>
      </dgm:t>
    </dgm:pt>
    <dgm:pt modelId="{F59D3036-53D8-42F1-AE8C-BF783E415CA4}">
      <dgm:prSet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fr-BE" b="1" i="0"/>
            <a:t>VIVRE A MANHAY</a:t>
          </a:r>
          <a:endParaRPr lang="fr-BE"/>
        </a:p>
      </dgm:t>
    </dgm:pt>
    <dgm:pt modelId="{4E5184F0-B459-408B-B596-CFA7CEA823DB}" type="parTrans" cxnId="{EDC7026A-7C3B-4061-ADBA-EEC621A058FC}">
      <dgm:prSet/>
      <dgm:spPr/>
      <dgm:t>
        <a:bodyPr/>
        <a:lstStyle/>
        <a:p>
          <a:pPr algn="l"/>
          <a:endParaRPr lang="fr-BE"/>
        </a:p>
      </dgm:t>
    </dgm:pt>
    <dgm:pt modelId="{E96EB77C-5EBA-475E-8872-9C1A53E000D1}" type="sibTrans" cxnId="{EDC7026A-7C3B-4061-ADBA-EEC621A058FC}">
      <dgm:prSet/>
      <dgm:spPr/>
      <dgm:t>
        <a:bodyPr/>
        <a:lstStyle/>
        <a:p>
          <a:pPr algn="l"/>
          <a:endParaRPr lang="fr-BE"/>
        </a:p>
      </dgm:t>
    </dgm:pt>
    <dgm:pt modelId="{420DA24A-FB92-46A9-A565-B1DFD22F9773}" type="pres">
      <dgm:prSet presAssocID="{877C7E05-D03A-49BB-8500-2982EB042E8F}" presName="linear" presStyleCnt="0">
        <dgm:presLayoutVars>
          <dgm:dir/>
          <dgm:animLvl val="lvl"/>
          <dgm:resizeHandles val="exact"/>
        </dgm:presLayoutVars>
      </dgm:prSet>
      <dgm:spPr/>
    </dgm:pt>
    <dgm:pt modelId="{84010C25-B3CE-404B-986C-4F1AB53E7EE3}" type="pres">
      <dgm:prSet presAssocID="{F59D3036-53D8-42F1-AE8C-BF783E415CA4}" presName="parentLin" presStyleCnt="0"/>
      <dgm:spPr/>
    </dgm:pt>
    <dgm:pt modelId="{A667DFFC-0D63-426A-8C42-567BB9D58844}" type="pres">
      <dgm:prSet presAssocID="{F59D3036-53D8-42F1-AE8C-BF783E415CA4}" presName="parentLeftMargin" presStyleLbl="node1" presStyleIdx="0" presStyleCnt="3"/>
      <dgm:spPr/>
    </dgm:pt>
    <dgm:pt modelId="{8FA0A329-B7D5-4482-A53B-0C78ADF7E638}" type="pres">
      <dgm:prSet presAssocID="{F59D3036-53D8-42F1-AE8C-BF783E415C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F3A40E-4346-4FFF-AC9B-457D60197A48}" type="pres">
      <dgm:prSet presAssocID="{F59D3036-53D8-42F1-AE8C-BF783E415CA4}" presName="negativeSpace" presStyleCnt="0"/>
      <dgm:spPr/>
    </dgm:pt>
    <dgm:pt modelId="{2B8028A4-708B-4BEC-A666-F3C9E922784F}" type="pres">
      <dgm:prSet presAssocID="{F59D3036-53D8-42F1-AE8C-BF783E415CA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4">
              <a:lumMod val="50000"/>
            </a:schemeClr>
          </a:solidFill>
        </a:ln>
      </dgm:spPr>
    </dgm:pt>
    <dgm:pt modelId="{7E3F61D0-D87B-464C-8645-6331A72BC987}" type="pres">
      <dgm:prSet presAssocID="{E96EB77C-5EBA-475E-8872-9C1A53E000D1}" presName="spaceBetweenRectangles" presStyleCnt="0"/>
      <dgm:spPr/>
    </dgm:pt>
    <dgm:pt modelId="{2FAAF308-323B-471F-A3EB-F64C088739AA}" type="pres">
      <dgm:prSet presAssocID="{F38C3634-F3BD-43A8-818E-209EC2E96722}" presName="parentLin" presStyleCnt="0"/>
      <dgm:spPr/>
    </dgm:pt>
    <dgm:pt modelId="{95A35C6A-FE13-4D96-842A-5DAA34BEA229}" type="pres">
      <dgm:prSet presAssocID="{F38C3634-F3BD-43A8-818E-209EC2E96722}" presName="parentLeftMargin" presStyleLbl="node1" presStyleIdx="0" presStyleCnt="3"/>
      <dgm:spPr/>
    </dgm:pt>
    <dgm:pt modelId="{44B53DAE-B08D-45B2-8AE4-7ED7B2431CFB}" type="pres">
      <dgm:prSet presAssocID="{F38C3634-F3BD-43A8-818E-209EC2E967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D401D8-D172-4F2D-9A3C-6477D984FED1}" type="pres">
      <dgm:prSet presAssocID="{F38C3634-F3BD-43A8-818E-209EC2E96722}" presName="negativeSpace" presStyleCnt="0"/>
      <dgm:spPr/>
    </dgm:pt>
    <dgm:pt modelId="{BBF7573D-AAEE-4734-82AB-2A879FCF1B78}" type="pres">
      <dgm:prSet presAssocID="{F38C3634-F3BD-43A8-818E-209EC2E96722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accent6">
              <a:lumMod val="50000"/>
            </a:schemeClr>
          </a:solidFill>
        </a:ln>
      </dgm:spPr>
    </dgm:pt>
    <dgm:pt modelId="{70EA7A40-C550-4E06-AEDE-B096A70BB563}" type="pres">
      <dgm:prSet presAssocID="{C7382A1A-E9A5-4E1C-AE76-19762B418731}" presName="spaceBetweenRectangles" presStyleCnt="0"/>
      <dgm:spPr/>
    </dgm:pt>
    <dgm:pt modelId="{B080AADE-B75E-4380-A4B1-357C065433C8}" type="pres">
      <dgm:prSet presAssocID="{5E9AE62D-AE07-4731-A366-A29878102460}" presName="parentLin" presStyleCnt="0"/>
      <dgm:spPr/>
    </dgm:pt>
    <dgm:pt modelId="{F2E3EE40-B208-40B1-9098-F1A91773BA11}" type="pres">
      <dgm:prSet presAssocID="{5E9AE62D-AE07-4731-A366-A29878102460}" presName="parentLeftMargin" presStyleLbl="node1" presStyleIdx="1" presStyleCnt="3"/>
      <dgm:spPr/>
    </dgm:pt>
    <dgm:pt modelId="{3DCE364D-E330-4F54-B730-6D60BA2777EF}" type="pres">
      <dgm:prSet presAssocID="{5E9AE62D-AE07-4731-A366-A298781024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DA5638-C1FB-4670-AA16-35DCC9B61E4A}" type="pres">
      <dgm:prSet presAssocID="{5E9AE62D-AE07-4731-A366-A29878102460}" presName="negativeSpace" presStyleCnt="0"/>
      <dgm:spPr/>
    </dgm:pt>
    <dgm:pt modelId="{90CF2C1C-41C2-44AE-988F-F924A5AE10ED}" type="pres">
      <dgm:prSet presAssocID="{5E9AE62D-AE07-4731-A366-A29878102460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chemeClr val="accent1">
              <a:lumMod val="50000"/>
            </a:schemeClr>
          </a:solidFill>
        </a:ln>
      </dgm:spPr>
    </dgm:pt>
  </dgm:ptLst>
  <dgm:cxnLst>
    <dgm:cxn modelId="{DE65FA1B-8404-4618-BFF1-DC08FE2E6DA0}" srcId="{877C7E05-D03A-49BB-8500-2982EB042E8F}" destId="{F38C3634-F3BD-43A8-818E-209EC2E96722}" srcOrd="1" destOrd="0" parTransId="{0BE62394-45E2-439C-A7FD-D61C657A7063}" sibTransId="{C7382A1A-E9A5-4E1C-AE76-19762B418731}"/>
    <dgm:cxn modelId="{EDD5682C-A8CA-4A4E-B97C-4C12621799B1}" type="presOf" srcId="{F38C3634-F3BD-43A8-818E-209EC2E96722}" destId="{44B53DAE-B08D-45B2-8AE4-7ED7B2431CFB}" srcOrd="1" destOrd="0" presId="urn:microsoft.com/office/officeart/2005/8/layout/list1"/>
    <dgm:cxn modelId="{AA7F0731-092E-45E7-8E11-5A0F8A14BE90}" srcId="{877C7E05-D03A-49BB-8500-2982EB042E8F}" destId="{5E9AE62D-AE07-4731-A366-A29878102460}" srcOrd="2" destOrd="0" parTransId="{E2744386-EB07-43F0-BD61-BA6843DE99AD}" sibTransId="{CB185F3C-C75A-497E-8E7B-634AF059EE51}"/>
    <dgm:cxn modelId="{EDCBFD47-5395-463F-AC89-E55B3EE542D7}" type="presOf" srcId="{877C7E05-D03A-49BB-8500-2982EB042E8F}" destId="{420DA24A-FB92-46A9-A565-B1DFD22F9773}" srcOrd="0" destOrd="0" presId="urn:microsoft.com/office/officeart/2005/8/layout/list1"/>
    <dgm:cxn modelId="{C0623749-8965-4AD6-9F68-CAF7DCE6C930}" type="presOf" srcId="{5E9AE62D-AE07-4731-A366-A29878102460}" destId="{3DCE364D-E330-4F54-B730-6D60BA2777EF}" srcOrd="1" destOrd="0" presId="urn:microsoft.com/office/officeart/2005/8/layout/list1"/>
    <dgm:cxn modelId="{EDC7026A-7C3B-4061-ADBA-EEC621A058FC}" srcId="{877C7E05-D03A-49BB-8500-2982EB042E8F}" destId="{F59D3036-53D8-42F1-AE8C-BF783E415CA4}" srcOrd="0" destOrd="0" parTransId="{4E5184F0-B459-408B-B596-CFA7CEA823DB}" sibTransId="{E96EB77C-5EBA-475E-8872-9C1A53E000D1}"/>
    <dgm:cxn modelId="{6BE5F68D-1D32-4307-9DC5-81216984AFB1}" type="presOf" srcId="{F59D3036-53D8-42F1-AE8C-BF783E415CA4}" destId="{A667DFFC-0D63-426A-8C42-567BB9D58844}" srcOrd="0" destOrd="0" presId="urn:microsoft.com/office/officeart/2005/8/layout/list1"/>
    <dgm:cxn modelId="{06BB09BE-DBA9-41AA-9D06-187B8047AD3F}" type="presOf" srcId="{F59D3036-53D8-42F1-AE8C-BF783E415CA4}" destId="{8FA0A329-B7D5-4482-A53B-0C78ADF7E638}" srcOrd="1" destOrd="0" presId="urn:microsoft.com/office/officeart/2005/8/layout/list1"/>
    <dgm:cxn modelId="{21777EFE-BD25-4C3A-ADE3-556811EA7A28}" type="presOf" srcId="{5E9AE62D-AE07-4731-A366-A29878102460}" destId="{F2E3EE40-B208-40B1-9098-F1A91773BA11}" srcOrd="0" destOrd="0" presId="urn:microsoft.com/office/officeart/2005/8/layout/list1"/>
    <dgm:cxn modelId="{8BF7B2FE-05F3-4597-B5B8-8CD2BE3117AD}" type="presOf" srcId="{F38C3634-F3BD-43A8-818E-209EC2E96722}" destId="{95A35C6A-FE13-4D96-842A-5DAA34BEA229}" srcOrd="0" destOrd="0" presId="urn:microsoft.com/office/officeart/2005/8/layout/list1"/>
    <dgm:cxn modelId="{6D540062-6EEC-4AF4-BDF1-D94ECF265382}" type="presParOf" srcId="{420DA24A-FB92-46A9-A565-B1DFD22F9773}" destId="{84010C25-B3CE-404B-986C-4F1AB53E7EE3}" srcOrd="0" destOrd="0" presId="urn:microsoft.com/office/officeart/2005/8/layout/list1"/>
    <dgm:cxn modelId="{91AB114F-14C2-4AFF-9199-E6FC1A206F21}" type="presParOf" srcId="{84010C25-B3CE-404B-986C-4F1AB53E7EE3}" destId="{A667DFFC-0D63-426A-8C42-567BB9D58844}" srcOrd="0" destOrd="0" presId="urn:microsoft.com/office/officeart/2005/8/layout/list1"/>
    <dgm:cxn modelId="{29DFE3B1-0D31-4744-8504-0D589338A22E}" type="presParOf" srcId="{84010C25-B3CE-404B-986C-4F1AB53E7EE3}" destId="{8FA0A329-B7D5-4482-A53B-0C78ADF7E638}" srcOrd="1" destOrd="0" presId="urn:microsoft.com/office/officeart/2005/8/layout/list1"/>
    <dgm:cxn modelId="{326CE068-FAEA-422F-9262-9BE5BA195957}" type="presParOf" srcId="{420DA24A-FB92-46A9-A565-B1DFD22F9773}" destId="{D1F3A40E-4346-4FFF-AC9B-457D60197A48}" srcOrd="1" destOrd="0" presId="urn:microsoft.com/office/officeart/2005/8/layout/list1"/>
    <dgm:cxn modelId="{9BF905EE-C1F2-4477-9B9A-19870DFB0E77}" type="presParOf" srcId="{420DA24A-FB92-46A9-A565-B1DFD22F9773}" destId="{2B8028A4-708B-4BEC-A666-F3C9E922784F}" srcOrd="2" destOrd="0" presId="urn:microsoft.com/office/officeart/2005/8/layout/list1"/>
    <dgm:cxn modelId="{AB589361-82C2-4C71-B39B-55E23F498666}" type="presParOf" srcId="{420DA24A-FB92-46A9-A565-B1DFD22F9773}" destId="{7E3F61D0-D87B-464C-8645-6331A72BC987}" srcOrd="3" destOrd="0" presId="urn:microsoft.com/office/officeart/2005/8/layout/list1"/>
    <dgm:cxn modelId="{6C6BD0C6-106F-41FB-9A43-1A4CBED6CD90}" type="presParOf" srcId="{420DA24A-FB92-46A9-A565-B1DFD22F9773}" destId="{2FAAF308-323B-471F-A3EB-F64C088739AA}" srcOrd="4" destOrd="0" presId="urn:microsoft.com/office/officeart/2005/8/layout/list1"/>
    <dgm:cxn modelId="{E5053D8A-EBE5-43A2-948E-E182BC836DF4}" type="presParOf" srcId="{2FAAF308-323B-471F-A3EB-F64C088739AA}" destId="{95A35C6A-FE13-4D96-842A-5DAA34BEA229}" srcOrd="0" destOrd="0" presId="urn:microsoft.com/office/officeart/2005/8/layout/list1"/>
    <dgm:cxn modelId="{7C3624B2-6870-47F1-AA85-BB66C5AB10EA}" type="presParOf" srcId="{2FAAF308-323B-471F-A3EB-F64C088739AA}" destId="{44B53DAE-B08D-45B2-8AE4-7ED7B2431CFB}" srcOrd="1" destOrd="0" presId="urn:microsoft.com/office/officeart/2005/8/layout/list1"/>
    <dgm:cxn modelId="{43FCFA13-52C7-47DE-B9F6-55060634A849}" type="presParOf" srcId="{420DA24A-FB92-46A9-A565-B1DFD22F9773}" destId="{3ED401D8-D172-4F2D-9A3C-6477D984FED1}" srcOrd="5" destOrd="0" presId="urn:microsoft.com/office/officeart/2005/8/layout/list1"/>
    <dgm:cxn modelId="{3FF7B9B2-4A3E-4433-858E-FE8FAC3B6371}" type="presParOf" srcId="{420DA24A-FB92-46A9-A565-B1DFD22F9773}" destId="{BBF7573D-AAEE-4734-82AB-2A879FCF1B78}" srcOrd="6" destOrd="0" presId="urn:microsoft.com/office/officeart/2005/8/layout/list1"/>
    <dgm:cxn modelId="{6E73061F-1139-4CA4-8CE9-884BD362C329}" type="presParOf" srcId="{420DA24A-FB92-46A9-A565-B1DFD22F9773}" destId="{70EA7A40-C550-4E06-AEDE-B096A70BB563}" srcOrd="7" destOrd="0" presId="urn:microsoft.com/office/officeart/2005/8/layout/list1"/>
    <dgm:cxn modelId="{304235B6-9764-4E5B-A08D-96AFFBF76300}" type="presParOf" srcId="{420DA24A-FB92-46A9-A565-B1DFD22F9773}" destId="{B080AADE-B75E-4380-A4B1-357C065433C8}" srcOrd="8" destOrd="0" presId="urn:microsoft.com/office/officeart/2005/8/layout/list1"/>
    <dgm:cxn modelId="{4EEE0606-49C5-4BD2-AA20-8D566F3C9166}" type="presParOf" srcId="{B080AADE-B75E-4380-A4B1-357C065433C8}" destId="{F2E3EE40-B208-40B1-9098-F1A91773BA11}" srcOrd="0" destOrd="0" presId="urn:microsoft.com/office/officeart/2005/8/layout/list1"/>
    <dgm:cxn modelId="{7DA15F11-89E9-4AFC-AC0B-96BE6DB97A8A}" type="presParOf" srcId="{B080AADE-B75E-4380-A4B1-357C065433C8}" destId="{3DCE364D-E330-4F54-B730-6D60BA2777EF}" srcOrd="1" destOrd="0" presId="urn:microsoft.com/office/officeart/2005/8/layout/list1"/>
    <dgm:cxn modelId="{D22253BA-57EE-4D9E-A8B3-74844152F892}" type="presParOf" srcId="{420DA24A-FB92-46A9-A565-B1DFD22F9773}" destId="{E4DA5638-C1FB-4670-AA16-35DCC9B61E4A}" srcOrd="9" destOrd="0" presId="urn:microsoft.com/office/officeart/2005/8/layout/list1"/>
    <dgm:cxn modelId="{9522FB31-CEDC-4DBE-BAF2-B1FF7E95DF8D}" type="presParOf" srcId="{420DA24A-FB92-46A9-A565-B1DFD22F9773}" destId="{90CF2C1C-41C2-44AE-988F-F924A5AE10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C7E05-D03A-49BB-8500-2982EB042E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38C3634-F3BD-43A8-818E-209EC2E96722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fr-BE" b="1" i="0"/>
            <a:t>HABITER MANHAY</a:t>
          </a:r>
          <a:endParaRPr lang="fr-BE"/>
        </a:p>
      </dgm:t>
    </dgm:pt>
    <dgm:pt modelId="{0BE62394-45E2-439C-A7FD-D61C657A7063}" type="parTrans" cxnId="{DE65FA1B-8404-4618-BFF1-DC08FE2E6DA0}">
      <dgm:prSet/>
      <dgm:spPr/>
      <dgm:t>
        <a:bodyPr/>
        <a:lstStyle/>
        <a:p>
          <a:pPr algn="l"/>
          <a:endParaRPr lang="fr-BE"/>
        </a:p>
      </dgm:t>
    </dgm:pt>
    <dgm:pt modelId="{C7382A1A-E9A5-4E1C-AE76-19762B418731}" type="sibTrans" cxnId="{DE65FA1B-8404-4618-BFF1-DC08FE2E6DA0}">
      <dgm:prSet/>
      <dgm:spPr/>
      <dgm:t>
        <a:bodyPr/>
        <a:lstStyle/>
        <a:p>
          <a:pPr algn="l"/>
          <a:endParaRPr lang="fr-BE"/>
        </a:p>
      </dgm:t>
    </dgm:pt>
    <dgm:pt modelId="{5E9AE62D-AE07-4731-A366-A2987810246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fr-BE" b="1" i="0"/>
            <a:t>TRAVAILLER A MANHAY</a:t>
          </a:r>
          <a:endParaRPr lang="fr-BE"/>
        </a:p>
      </dgm:t>
    </dgm:pt>
    <dgm:pt modelId="{E2744386-EB07-43F0-BD61-BA6843DE99AD}" type="parTrans" cxnId="{AA7F0731-092E-45E7-8E11-5A0F8A14BE90}">
      <dgm:prSet/>
      <dgm:spPr/>
      <dgm:t>
        <a:bodyPr/>
        <a:lstStyle/>
        <a:p>
          <a:pPr algn="l"/>
          <a:endParaRPr lang="fr-BE"/>
        </a:p>
      </dgm:t>
    </dgm:pt>
    <dgm:pt modelId="{CB185F3C-C75A-497E-8E7B-634AF059EE51}" type="sibTrans" cxnId="{AA7F0731-092E-45E7-8E11-5A0F8A14BE90}">
      <dgm:prSet/>
      <dgm:spPr/>
      <dgm:t>
        <a:bodyPr/>
        <a:lstStyle/>
        <a:p>
          <a:pPr algn="l"/>
          <a:endParaRPr lang="fr-BE"/>
        </a:p>
      </dgm:t>
    </dgm:pt>
    <dgm:pt modelId="{F59D3036-53D8-42F1-AE8C-BF783E415CA4}">
      <dgm:prSet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fr-BE" b="1" i="0"/>
            <a:t>VIVRE A MANHAY</a:t>
          </a:r>
          <a:endParaRPr lang="fr-BE"/>
        </a:p>
      </dgm:t>
    </dgm:pt>
    <dgm:pt modelId="{4E5184F0-B459-408B-B596-CFA7CEA823DB}" type="parTrans" cxnId="{EDC7026A-7C3B-4061-ADBA-EEC621A058FC}">
      <dgm:prSet/>
      <dgm:spPr/>
      <dgm:t>
        <a:bodyPr/>
        <a:lstStyle/>
        <a:p>
          <a:pPr algn="l"/>
          <a:endParaRPr lang="fr-BE"/>
        </a:p>
      </dgm:t>
    </dgm:pt>
    <dgm:pt modelId="{E96EB77C-5EBA-475E-8872-9C1A53E000D1}" type="sibTrans" cxnId="{EDC7026A-7C3B-4061-ADBA-EEC621A058FC}">
      <dgm:prSet/>
      <dgm:spPr/>
      <dgm:t>
        <a:bodyPr/>
        <a:lstStyle/>
        <a:p>
          <a:pPr algn="l"/>
          <a:endParaRPr lang="fr-BE"/>
        </a:p>
      </dgm:t>
    </dgm:pt>
    <dgm:pt modelId="{420DA24A-FB92-46A9-A565-B1DFD22F9773}" type="pres">
      <dgm:prSet presAssocID="{877C7E05-D03A-49BB-8500-2982EB042E8F}" presName="linear" presStyleCnt="0">
        <dgm:presLayoutVars>
          <dgm:dir/>
          <dgm:animLvl val="lvl"/>
          <dgm:resizeHandles val="exact"/>
        </dgm:presLayoutVars>
      </dgm:prSet>
      <dgm:spPr/>
    </dgm:pt>
    <dgm:pt modelId="{84010C25-B3CE-404B-986C-4F1AB53E7EE3}" type="pres">
      <dgm:prSet presAssocID="{F59D3036-53D8-42F1-AE8C-BF783E415CA4}" presName="parentLin" presStyleCnt="0"/>
      <dgm:spPr/>
    </dgm:pt>
    <dgm:pt modelId="{A667DFFC-0D63-426A-8C42-567BB9D58844}" type="pres">
      <dgm:prSet presAssocID="{F59D3036-53D8-42F1-AE8C-BF783E415CA4}" presName="parentLeftMargin" presStyleLbl="node1" presStyleIdx="0" presStyleCnt="3"/>
      <dgm:spPr/>
    </dgm:pt>
    <dgm:pt modelId="{8FA0A329-B7D5-4482-A53B-0C78ADF7E638}" type="pres">
      <dgm:prSet presAssocID="{F59D3036-53D8-42F1-AE8C-BF783E415C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F3A40E-4346-4FFF-AC9B-457D60197A48}" type="pres">
      <dgm:prSet presAssocID="{F59D3036-53D8-42F1-AE8C-BF783E415CA4}" presName="negativeSpace" presStyleCnt="0"/>
      <dgm:spPr/>
    </dgm:pt>
    <dgm:pt modelId="{2B8028A4-708B-4BEC-A666-F3C9E922784F}" type="pres">
      <dgm:prSet presAssocID="{F59D3036-53D8-42F1-AE8C-BF783E415CA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4">
              <a:lumMod val="50000"/>
            </a:schemeClr>
          </a:solidFill>
        </a:ln>
      </dgm:spPr>
    </dgm:pt>
    <dgm:pt modelId="{7E3F61D0-D87B-464C-8645-6331A72BC987}" type="pres">
      <dgm:prSet presAssocID="{E96EB77C-5EBA-475E-8872-9C1A53E000D1}" presName="spaceBetweenRectangles" presStyleCnt="0"/>
      <dgm:spPr/>
    </dgm:pt>
    <dgm:pt modelId="{2FAAF308-323B-471F-A3EB-F64C088739AA}" type="pres">
      <dgm:prSet presAssocID="{F38C3634-F3BD-43A8-818E-209EC2E96722}" presName="parentLin" presStyleCnt="0"/>
      <dgm:spPr/>
    </dgm:pt>
    <dgm:pt modelId="{95A35C6A-FE13-4D96-842A-5DAA34BEA229}" type="pres">
      <dgm:prSet presAssocID="{F38C3634-F3BD-43A8-818E-209EC2E96722}" presName="parentLeftMargin" presStyleLbl="node1" presStyleIdx="0" presStyleCnt="3"/>
      <dgm:spPr/>
    </dgm:pt>
    <dgm:pt modelId="{44B53DAE-B08D-45B2-8AE4-7ED7B2431CFB}" type="pres">
      <dgm:prSet presAssocID="{F38C3634-F3BD-43A8-818E-209EC2E967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D401D8-D172-4F2D-9A3C-6477D984FED1}" type="pres">
      <dgm:prSet presAssocID="{F38C3634-F3BD-43A8-818E-209EC2E96722}" presName="negativeSpace" presStyleCnt="0"/>
      <dgm:spPr/>
    </dgm:pt>
    <dgm:pt modelId="{BBF7573D-AAEE-4734-82AB-2A879FCF1B78}" type="pres">
      <dgm:prSet presAssocID="{F38C3634-F3BD-43A8-818E-209EC2E96722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accent6">
              <a:lumMod val="50000"/>
            </a:schemeClr>
          </a:solidFill>
        </a:ln>
      </dgm:spPr>
    </dgm:pt>
    <dgm:pt modelId="{70EA7A40-C550-4E06-AEDE-B096A70BB563}" type="pres">
      <dgm:prSet presAssocID="{C7382A1A-E9A5-4E1C-AE76-19762B418731}" presName="spaceBetweenRectangles" presStyleCnt="0"/>
      <dgm:spPr/>
    </dgm:pt>
    <dgm:pt modelId="{B080AADE-B75E-4380-A4B1-357C065433C8}" type="pres">
      <dgm:prSet presAssocID="{5E9AE62D-AE07-4731-A366-A29878102460}" presName="parentLin" presStyleCnt="0"/>
      <dgm:spPr/>
    </dgm:pt>
    <dgm:pt modelId="{F2E3EE40-B208-40B1-9098-F1A91773BA11}" type="pres">
      <dgm:prSet presAssocID="{5E9AE62D-AE07-4731-A366-A29878102460}" presName="parentLeftMargin" presStyleLbl="node1" presStyleIdx="1" presStyleCnt="3"/>
      <dgm:spPr/>
    </dgm:pt>
    <dgm:pt modelId="{3DCE364D-E330-4F54-B730-6D60BA2777EF}" type="pres">
      <dgm:prSet presAssocID="{5E9AE62D-AE07-4731-A366-A298781024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DA5638-C1FB-4670-AA16-35DCC9B61E4A}" type="pres">
      <dgm:prSet presAssocID="{5E9AE62D-AE07-4731-A366-A29878102460}" presName="negativeSpace" presStyleCnt="0"/>
      <dgm:spPr/>
    </dgm:pt>
    <dgm:pt modelId="{90CF2C1C-41C2-44AE-988F-F924A5AE10ED}" type="pres">
      <dgm:prSet presAssocID="{5E9AE62D-AE07-4731-A366-A29878102460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chemeClr val="accent1">
              <a:lumMod val="50000"/>
            </a:schemeClr>
          </a:solidFill>
        </a:ln>
      </dgm:spPr>
    </dgm:pt>
  </dgm:ptLst>
  <dgm:cxnLst>
    <dgm:cxn modelId="{DE65FA1B-8404-4618-BFF1-DC08FE2E6DA0}" srcId="{877C7E05-D03A-49BB-8500-2982EB042E8F}" destId="{F38C3634-F3BD-43A8-818E-209EC2E96722}" srcOrd="1" destOrd="0" parTransId="{0BE62394-45E2-439C-A7FD-D61C657A7063}" sibTransId="{C7382A1A-E9A5-4E1C-AE76-19762B418731}"/>
    <dgm:cxn modelId="{EDD5682C-A8CA-4A4E-B97C-4C12621799B1}" type="presOf" srcId="{F38C3634-F3BD-43A8-818E-209EC2E96722}" destId="{44B53DAE-B08D-45B2-8AE4-7ED7B2431CFB}" srcOrd="1" destOrd="0" presId="urn:microsoft.com/office/officeart/2005/8/layout/list1"/>
    <dgm:cxn modelId="{AA7F0731-092E-45E7-8E11-5A0F8A14BE90}" srcId="{877C7E05-D03A-49BB-8500-2982EB042E8F}" destId="{5E9AE62D-AE07-4731-A366-A29878102460}" srcOrd="2" destOrd="0" parTransId="{E2744386-EB07-43F0-BD61-BA6843DE99AD}" sibTransId="{CB185F3C-C75A-497E-8E7B-634AF059EE51}"/>
    <dgm:cxn modelId="{EDCBFD47-5395-463F-AC89-E55B3EE542D7}" type="presOf" srcId="{877C7E05-D03A-49BB-8500-2982EB042E8F}" destId="{420DA24A-FB92-46A9-A565-B1DFD22F9773}" srcOrd="0" destOrd="0" presId="urn:microsoft.com/office/officeart/2005/8/layout/list1"/>
    <dgm:cxn modelId="{C0623749-8965-4AD6-9F68-CAF7DCE6C930}" type="presOf" srcId="{5E9AE62D-AE07-4731-A366-A29878102460}" destId="{3DCE364D-E330-4F54-B730-6D60BA2777EF}" srcOrd="1" destOrd="0" presId="urn:microsoft.com/office/officeart/2005/8/layout/list1"/>
    <dgm:cxn modelId="{EDC7026A-7C3B-4061-ADBA-EEC621A058FC}" srcId="{877C7E05-D03A-49BB-8500-2982EB042E8F}" destId="{F59D3036-53D8-42F1-AE8C-BF783E415CA4}" srcOrd="0" destOrd="0" parTransId="{4E5184F0-B459-408B-B596-CFA7CEA823DB}" sibTransId="{E96EB77C-5EBA-475E-8872-9C1A53E000D1}"/>
    <dgm:cxn modelId="{6BE5F68D-1D32-4307-9DC5-81216984AFB1}" type="presOf" srcId="{F59D3036-53D8-42F1-AE8C-BF783E415CA4}" destId="{A667DFFC-0D63-426A-8C42-567BB9D58844}" srcOrd="0" destOrd="0" presId="urn:microsoft.com/office/officeart/2005/8/layout/list1"/>
    <dgm:cxn modelId="{06BB09BE-DBA9-41AA-9D06-187B8047AD3F}" type="presOf" srcId="{F59D3036-53D8-42F1-AE8C-BF783E415CA4}" destId="{8FA0A329-B7D5-4482-A53B-0C78ADF7E638}" srcOrd="1" destOrd="0" presId="urn:microsoft.com/office/officeart/2005/8/layout/list1"/>
    <dgm:cxn modelId="{21777EFE-BD25-4C3A-ADE3-556811EA7A28}" type="presOf" srcId="{5E9AE62D-AE07-4731-A366-A29878102460}" destId="{F2E3EE40-B208-40B1-9098-F1A91773BA11}" srcOrd="0" destOrd="0" presId="urn:microsoft.com/office/officeart/2005/8/layout/list1"/>
    <dgm:cxn modelId="{8BF7B2FE-05F3-4597-B5B8-8CD2BE3117AD}" type="presOf" srcId="{F38C3634-F3BD-43A8-818E-209EC2E96722}" destId="{95A35C6A-FE13-4D96-842A-5DAA34BEA229}" srcOrd="0" destOrd="0" presId="urn:microsoft.com/office/officeart/2005/8/layout/list1"/>
    <dgm:cxn modelId="{6D540062-6EEC-4AF4-BDF1-D94ECF265382}" type="presParOf" srcId="{420DA24A-FB92-46A9-A565-B1DFD22F9773}" destId="{84010C25-B3CE-404B-986C-4F1AB53E7EE3}" srcOrd="0" destOrd="0" presId="urn:microsoft.com/office/officeart/2005/8/layout/list1"/>
    <dgm:cxn modelId="{91AB114F-14C2-4AFF-9199-E6FC1A206F21}" type="presParOf" srcId="{84010C25-B3CE-404B-986C-4F1AB53E7EE3}" destId="{A667DFFC-0D63-426A-8C42-567BB9D58844}" srcOrd="0" destOrd="0" presId="urn:microsoft.com/office/officeart/2005/8/layout/list1"/>
    <dgm:cxn modelId="{29DFE3B1-0D31-4744-8504-0D589338A22E}" type="presParOf" srcId="{84010C25-B3CE-404B-986C-4F1AB53E7EE3}" destId="{8FA0A329-B7D5-4482-A53B-0C78ADF7E638}" srcOrd="1" destOrd="0" presId="urn:microsoft.com/office/officeart/2005/8/layout/list1"/>
    <dgm:cxn modelId="{326CE068-FAEA-422F-9262-9BE5BA195957}" type="presParOf" srcId="{420DA24A-FB92-46A9-A565-B1DFD22F9773}" destId="{D1F3A40E-4346-4FFF-AC9B-457D60197A48}" srcOrd="1" destOrd="0" presId="urn:microsoft.com/office/officeart/2005/8/layout/list1"/>
    <dgm:cxn modelId="{9BF905EE-C1F2-4477-9B9A-19870DFB0E77}" type="presParOf" srcId="{420DA24A-FB92-46A9-A565-B1DFD22F9773}" destId="{2B8028A4-708B-4BEC-A666-F3C9E922784F}" srcOrd="2" destOrd="0" presId="urn:microsoft.com/office/officeart/2005/8/layout/list1"/>
    <dgm:cxn modelId="{AB589361-82C2-4C71-B39B-55E23F498666}" type="presParOf" srcId="{420DA24A-FB92-46A9-A565-B1DFD22F9773}" destId="{7E3F61D0-D87B-464C-8645-6331A72BC987}" srcOrd="3" destOrd="0" presId="urn:microsoft.com/office/officeart/2005/8/layout/list1"/>
    <dgm:cxn modelId="{6C6BD0C6-106F-41FB-9A43-1A4CBED6CD90}" type="presParOf" srcId="{420DA24A-FB92-46A9-A565-B1DFD22F9773}" destId="{2FAAF308-323B-471F-A3EB-F64C088739AA}" srcOrd="4" destOrd="0" presId="urn:microsoft.com/office/officeart/2005/8/layout/list1"/>
    <dgm:cxn modelId="{E5053D8A-EBE5-43A2-948E-E182BC836DF4}" type="presParOf" srcId="{2FAAF308-323B-471F-A3EB-F64C088739AA}" destId="{95A35C6A-FE13-4D96-842A-5DAA34BEA229}" srcOrd="0" destOrd="0" presId="urn:microsoft.com/office/officeart/2005/8/layout/list1"/>
    <dgm:cxn modelId="{7C3624B2-6870-47F1-AA85-BB66C5AB10EA}" type="presParOf" srcId="{2FAAF308-323B-471F-A3EB-F64C088739AA}" destId="{44B53DAE-B08D-45B2-8AE4-7ED7B2431CFB}" srcOrd="1" destOrd="0" presId="urn:microsoft.com/office/officeart/2005/8/layout/list1"/>
    <dgm:cxn modelId="{43FCFA13-52C7-47DE-B9F6-55060634A849}" type="presParOf" srcId="{420DA24A-FB92-46A9-A565-B1DFD22F9773}" destId="{3ED401D8-D172-4F2D-9A3C-6477D984FED1}" srcOrd="5" destOrd="0" presId="urn:microsoft.com/office/officeart/2005/8/layout/list1"/>
    <dgm:cxn modelId="{3FF7B9B2-4A3E-4433-858E-FE8FAC3B6371}" type="presParOf" srcId="{420DA24A-FB92-46A9-A565-B1DFD22F9773}" destId="{BBF7573D-AAEE-4734-82AB-2A879FCF1B78}" srcOrd="6" destOrd="0" presId="urn:microsoft.com/office/officeart/2005/8/layout/list1"/>
    <dgm:cxn modelId="{6E73061F-1139-4CA4-8CE9-884BD362C329}" type="presParOf" srcId="{420DA24A-FB92-46A9-A565-B1DFD22F9773}" destId="{70EA7A40-C550-4E06-AEDE-B096A70BB563}" srcOrd="7" destOrd="0" presId="urn:microsoft.com/office/officeart/2005/8/layout/list1"/>
    <dgm:cxn modelId="{304235B6-9764-4E5B-A08D-96AFFBF76300}" type="presParOf" srcId="{420DA24A-FB92-46A9-A565-B1DFD22F9773}" destId="{B080AADE-B75E-4380-A4B1-357C065433C8}" srcOrd="8" destOrd="0" presId="urn:microsoft.com/office/officeart/2005/8/layout/list1"/>
    <dgm:cxn modelId="{4EEE0606-49C5-4BD2-AA20-8D566F3C9166}" type="presParOf" srcId="{B080AADE-B75E-4380-A4B1-357C065433C8}" destId="{F2E3EE40-B208-40B1-9098-F1A91773BA11}" srcOrd="0" destOrd="0" presId="urn:microsoft.com/office/officeart/2005/8/layout/list1"/>
    <dgm:cxn modelId="{7DA15F11-89E9-4AFC-AC0B-96BE6DB97A8A}" type="presParOf" srcId="{B080AADE-B75E-4380-A4B1-357C065433C8}" destId="{3DCE364D-E330-4F54-B730-6D60BA2777EF}" srcOrd="1" destOrd="0" presId="urn:microsoft.com/office/officeart/2005/8/layout/list1"/>
    <dgm:cxn modelId="{D22253BA-57EE-4D9E-A8B3-74844152F892}" type="presParOf" srcId="{420DA24A-FB92-46A9-A565-B1DFD22F9773}" destId="{E4DA5638-C1FB-4670-AA16-35DCC9B61E4A}" srcOrd="9" destOrd="0" presId="urn:microsoft.com/office/officeart/2005/8/layout/list1"/>
    <dgm:cxn modelId="{9522FB31-CEDC-4DBE-BAF2-B1FF7E95DF8D}" type="presParOf" srcId="{420DA24A-FB92-46A9-A565-B1DFD22F9773}" destId="{90CF2C1C-41C2-44AE-988F-F924A5AE10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028A4-708B-4BEC-A666-F3C9E922784F}">
      <dsp:nvSpPr>
        <dsp:cNvPr id="0" name=""/>
        <dsp:cNvSpPr/>
      </dsp:nvSpPr>
      <dsp:spPr>
        <a:xfrm>
          <a:off x="0" y="386280"/>
          <a:ext cx="5486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A329-B7D5-4482-A53B-0C78ADF7E638}">
      <dsp:nvSpPr>
        <dsp:cNvPr id="0" name=""/>
        <dsp:cNvSpPr/>
      </dsp:nvSpPr>
      <dsp:spPr>
        <a:xfrm>
          <a:off x="274320" y="32040"/>
          <a:ext cx="3840480" cy="70848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VIVRE A MANHAY</a:t>
          </a:r>
          <a:endParaRPr lang="fr-BE" sz="2400" kern="1200"/>
        </a:p>
      </dsp:txBody>
      <dsp:txXfrm>
        <a:off x="308905" y="66625"/>
        <a:ext cx="3771310" cy="639310"/>
      </dsp:txXfrm>
    </dsp:sp>
    <dsp:sp modelId="{BBF7573D-AAEE-4734-82AB-2A879FCF1B78}">
      <dsp:nvSpPr>
        <dsp:cNvPr id="0" name=""/>
        <dsp:cNvSpPr/>
      </dsp:nvSpPr>
      <dsp:spPr>
        <a:xfrm>
          <a:off x="0" y="1474920"/>
          <a:ext cx="5486400" cy="604800"/>
        </a:xfrm>
        <a:prstGeom prst="rect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53DAE-B08D-45B2-8AE4-7ED7B2431CFB}">
      <dsp:nvSpPr>
        <dsp:cNvPr id="0" name=""/>
        <dsp:cNvSpPr/>
      </dsp:nvSpPr>
      <dsp:spPr>
        <a:xfrm>
          <a:off x="274320" y="1120680"/>
          <a:ext cx="3840480" cy="7084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HABITER MANHAY</a:t>
          </a:r>
          <a:endParaRPr lang="fr-BE" sz="2400" kern="1200"/>
        </a:p>
      </dsp:txBody>
      <dsp:txXfrm>
        <a:off x="308905" y="1155265"/>
        <a:ext cx="3771310" cy="639310"/>
      </dsp:txXfrm>
    </dsp:sp>
    <dsp:sp modelId="{90CF2C1C-41C2-44AE-988F-F924A5AE10ED}">
      <dsp:nvSpPr>
        <dsp:cNvPr id="0" name=""/>
        <dsp:cNvSpPr/>
      </dsp:nvSpPr>
      <dsp:spPr>
        <a:xfrm>
          <a:off x="0" y="2563560"/>
          <a:ext cx="5486400" cy="604800"/>
        </a:xfrm>
        <a:prstGeom prst="rect">
          <a:avLst/>
        </a:pr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E364D-E330-4F54-B730-6D60BA2777EF}">
      <dsp:nvSpPr>
        <dsp:cNvPr id="0" name=""/>
        <dsp:cNvSpPr/>
      </dsp:nvSpPr>
      <dsp:spPr>
        <a:xfrm>
          <a:off x="274320" y="2209320"/>
          <a:ext cx="3840480" cy="7084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TRAVAILLER A MANHAY</a:t>
          </a:r>
          <a:endParaRPr lang="fr-BE" sz="2400" kern="1200"/>
        </a:p>
      </dsp:txBody>
      <dsp:txXfrm>
        <a:off x="308905" y="2243905"/>
        <a:ext cx="377131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028A4-708B-4BEC-A666-F3C9E922784F}">
      <dsp:nvSpPr>
        <dsp:cNvPr id="0" name=""/>
        <dsp:cNvSpPr/>
      </dsp:nvSpPr>
      <dsp:spPr>
        <a:xfrm>
          <a:off x="0" y="386280"/>
          <a:ext cx="5486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A329-B7D5-4482-A53B-0C78ADF7E638}">
      <dsp:nvSpPr>
        <dsp:cNvPr id="0" name=""/>
        <dsp:cNvSpPr/>
      </dsp:nvSpPr>
      <dsp:spPr>
        <a:xfrm>
          <a:off x="274320" y="32040"/>
          <a:ext cx="3840480" cy="70848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VIVRE A MANHAY</a:t>
          </a:r>
          <a:endParaRPr lang="fr-BE" sz="2400" kern="1200"/>
        </a:p>
      </dsp:txBody>
      <dsp:txXfrm>
        <a:off x="308905" y="66625"/>
        <a:ext cx="3771310" cy="639310"/>
      </dsp:txXfrm>
    </dsp:sp>
    <dsp:sp modelId="{BBF7573D-AAEE-4734-82AB-2A879FCF1B78}">
      <dsp:nvSpPr>
        <dsp:cNvPr id="0" name=""/>
        <dsp:cNvSpPr/>
      </dsp:nvSpPr>
      <dsp:spPr>
        <a:xfrm>
          <a:off x="0" y="1474920"/>
          <a:ext cx="5486400" cy="604800"/>
        </a:xfrm>
        <a:prstGeom prst="rect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53DAE-B08D-45B2-8AE4-7ED7B2431CFB}">
      <dsp:nvSpPr>
        <dsp:cNvPr id="0" name=""/>
        <dsp:cNvSpPr/>
      </dsp:nvSpPr>
      <dsp:spPr>
        <a:xfrm>
          <a:off x="274320" y="1120680"/>
          <a:ext cx="3840480" cy="7084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HABITER MANHAY</a:t>
          </a:r>
          <a:endParaRPr lang="fr-BE" sz="2400" kern="1200"/>
        </a:p>
      </dsp:txBody>
      <dsp:txXfrm>
        <a:off x="308905" y="1155265"/>
        <a:ext cx="3771310" cy="639310"/>
      </dsp:txXfrm>
    </dsp:sp>
    <dsp:sp modelId="{90CF2C1C-41C2-44AE-988F-F924A5AE10ED}">
      <dsp:nvSpPr>
        <dsp:cNvPr id="0" name=""/>
        <dsp:cNvSpPr/>
      </dsp:nvSpPr>
      <dsp:spPr>
        <a:xfrm>
          <a:off x="0" y="2563560"/>
          <a:ext cx="5486400" cy="604800"/>
        </a:xfrm>
        <a:prstGeom prst="rect">
          <a:avLst/>
        </a:pr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E364D-E330-4F54-B730-6D60BA2777EF}">
      <dsp:nvSpPr>
        <dsp:cNvPr id="0" name=""/>
        <dsp:cNvSpPr/>
      </dsp:nvSpPr>
      <dsp:spPr>
        <a:xfrm>
          <a:off x="274320" y="2209320"/>
          <a:ext cx="3840480" cy="7084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i="0" kern="1200"/>
            <a:t>TRAVAILLER A MANHAY</a:t>
          </a:r>
          <a:endParaRPr lang="fr-BE" sz="2400" kern="1200"/>
        </a:p>
      </dsp:txBody>
      <dsp:txXfrm>
        <a:off x="308905" y="2243905"/>
        <a:ext cx="377131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0.38913</cdr:x>
      <cdr:y>0.34879</cdr:y>
    </cdr:from>
    <cdr:to>
      <cdr:x>0.43478</cdr:x>
      <cdr:y>0.41256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4744278" y="2392017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0.5846</cdr:x>
      <cdr:y>0.52142</cdr:y>
    </cdr:from>
    <cdr:to>
      <cdr:x>0.63025</cdr:x>
      <cdr:y>0.58519</cdr:y>
    </cdr:to>
    <cdr:sp macro="" textlink="">
      <cdr:nvSpPr>
        <cdr:cNvPr id="3" name="Ellipse 2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7127461" y="3575878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0.56286</cdr:x>
      <cdr:y>0.35137</cdr:y>
    </cdr:from>
    <cdr:to>
      <cdr:x>0.60851</cdr:x>
      <cdr:y>0.41514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6862417" y="2409687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0.34547</cdr:x>
      <cdr:y>0.53108</cdr:y>
    </cdr:from>
    <cdr:to>
      <cdr:x>0.39112</cdr:x>
      <cdr:y>0.59485</cdr:y>
    </cdr:to>
    <cdr:sp macro="" textlink="">
      <cdr:nvSpPr>
        <cdr:cNvPr id="5" name="Ellipse 4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4211983" y="3642139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0.5346</cdr:x>
      <cdr:y>0.68309</cdr:y>
    </cdr:from>
    <cdr:to>
      <cdr:x>0.58025</cdr:x>
      <cdr:y>0.74686</cdr:y>
    </cdr:to>
    <cdr:sp macro="" textlink="">
      <cdr:nvSpPr>
        <cdr:cNvPr id="6" name="Ellipse 5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6517861" y="4684643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0.47717</cdr:x>
      <cdr:y>0.73398</cdr:y>
    </cdr:from>
    <cdr:to>
      <cdr:x>0.52283</cdr:x>
      <cdr:y>0.79775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5817704" y="5033618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0.57699</cdr:x>
      <cdr:y>0.64895</cdr:y>
    </cdr:from>
    <cdr:to>
      <cdr:x>0.62264</cdr:x>
      <cdr:y>0.71272</cdr:y>
    </cdr:to>
    <cdr:sp macro="" textlink="">
      <cdr:nvSpPr>
        <cdr:cNvPr id="3" name="Ellipse 2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7034695" y="4450522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0.57917</cdr:x>
      <cdr:y>0.45378</cdr:y>
    </cdr:from>
    <cdr:to>
      <cdr:x>0.62482</cdr:x>
      <cdr:y>0.51755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2EE8089C-B9B0-40B1-973D-7758919DE71E}"/>
            </a:ext>
          </a:extLst>
        </cdr:cNvPr>
        <cdr:cNvSpPr/>
      </cdr:nvSpPr>
      <cdr:spPr>
        <a:xfrm xmlns:a="http://schemas.openxmlformats.org/drawingml/2006/main">
          <a:off x="7061200" y="3112052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0.48569</cdr:x>
      <cdr:y>0.28374</cdr:y>
    </cdr:from>
    <cdr:to>
      <cdr:x>0.53134</cdr:x>
      <cdr:y>0.3475</cdr:y>
    </cdr:to>
    <cdr:sp macro="" textlink="">
      <cdr:nvSpPr>
        <cdr:cNvPr id="5" name="Ellipse 4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5921513" y="1945860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0.36721</cdr:x>
      <cdr:y>0.67021</cdr:y>
    </cdr:from>
    <cdr:to>
      <cdr:x>0.41286</cdr:x>
      <cdr:y>0.73398</cdr:y>
    </cdr:to>
    <cdr:sp macro="" textlink="">
      <cdr:nvSpPr>
        <cdr:cNvPr id="6" name="Ellipse 5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4477026" y="4596296"/>
          <a:ext cx="556591" cy="4373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0.03739</cdr:x>
      <cdr:y>0.05602</cdr:y>
    </cdr:from>
    <cdr:to>
      <cdr:x>0.97292</cdr:x>
      <cdr:y>0.11296</cdr:y>
    </cdr:to>
    <cdr:sp macro="" textlink="">
      <cdr:nvSpPr>
        <cdr:cNvPr id="7" name="Flèche : double flèche horizontale 6">
          <a:extLst xmlns:a="http://schemas.openxmlformats.org/drawingml/2006/main">
            <a:ext uri="{FF2B5EF4-FFF2-40B4-BE49-F238E27FC236}">
              <a16:creationId xmlns:a16="http://schemas.microsoft.com/office/drawing/2014/main" id="{9D8AB53B-70B4-4020-ADE0-5F91877F4A17}"/>
            </a:ext>
          </a:extLst>
        </cdr:cNvPr>
        <cdr:cNvSpPr/>
      </cdr:nvSpPr>
      <cdr:spPr>
        <a:xfrm xmlns:a="http://schemas.openxmlformats.org/drawingml/2006/main">
          <a:off x="455915" y="384175"/>
          <a:ext cx="11405886" cy="390525"/>
        </a:xfrm>
        <a:prstGeom xmlns:a="http://schemas.openxmlformats.org/drawingml/2006/main" prst="leftRightArrow">
          <a:avLst/>
        </a:prstGeom>
        <a:gradFill xmlns:a="http://schemas.openxmlformats.org/drawingml/2006/main" flip="none" rotWithShape="1">
          <a:gsLst>
            <a:gs pos="81416">
              <a:schemeClr val="bg2">
                <a:alpha val="55000"/>
              </a:schemeClr>
            </a:gs>
            <a:gs pos="55000">
              <a:srgbClr val="FF0000"/>
            </a:gs>
            <a:gs pos="39000">
              <a:schemeClr val="tx1"/>
            </a:gs>
            <a:gs pos="70000">
              <a:srgbClr val="57B152"/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0.4306</cdr:x>
      <cdr:y>0.73416</cdr:y>
    </cdr:from>
    <cdr:to>
      <cdr:x>0.47625</cdr:x>
      <cdr:y>0.79793</cdr:y>
    </cdr:to>
    <cdr:sp macro="" textlink="">
      <cdr:nvSpPr>
        <cdr:cNvPr id="3" name="Ellipse 2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5249845" y="5034846"/>
          <a:ext cx="556565" cy="437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0.55004</cdr:x>
      <cdr:y>0.4576</cdr:y>
    </cdr:from>
    <cdr:to>
      <cdr:x>0.59569</cdr:x>
      <cdr:y>0.52137</cdr:y>
    </cdr:to>
    <cdr:sp macro="" textlink="">
      <cdr:nvSpPr>
        <cdr:cNvPr id="4" name="Ellipse 3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6706072" y="3138251"/>
          <a:ext cx="556565" cy="437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0.39992</cdr:x>
      <cdr:y>0.45706</cdr:y>
    </cdr:from>
    <cdr:to>
      <cdr:x>0.44558</cdr:x>
      <cdr:y>0.52083</cdr:y>
    </cdr:to>
    <cdr:sp macro="" textlink="">
      <cdr:nvSpPr>
        <cdr:cNvPr id="5" name="Ellipse 4">
          <a:extLst xmlns:a="http://schemas.openxmlformats.org/drawingml/2006/main">
            <a:ext uri="{FF2B5EF4-FFF2-40B4-BE49-F238E27FC236}">
              <a16:creationId xmlns:a16="http://schemas.microsoft.com/office/drawing/2014/main" id="{B1252C9F-CC2F-4CA2-A174-4F6107D02E29}"/>
            </a:ext>
          </a:extLst>
        </cdr:cNvPr>
        <cdr:cNvSpPr/>
      </cdr:nvSpPr>
      <cdr:spPr>
        <a:xfrm xmlns:a="http://schemas.openxmlformats.org/drawingml/2006/main">
          <a:off x="4875779" y="3134540"/>
          <a:ext cx="556687" cy="437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0.03224</cdr:x>
      <cdr:y>0.08471</cdr:y>
    </cdr:from>
    <cdr:to>
      <cdr:x>0.96776</cdr:x>
      <cdr:y>0.14166</cdr:y>
    </cdr:to>
    <cdr:sp macro="" textlink="">
      <cdr:nvSpPr>
        <cdr:cNvPr id="6" name="Flèche : double flèche horizontale 5">
          <a:extLst xmlns:a="http://schemas.openxmlformats.org/drawingml/2006/main">
            <a:ext uri="{FF2B5EF4-FFF2-40B4-BE49-F238E27FC236}">
              <a16:creationId xmlns:a16="http://schemas.microsoft.com/office/drawing/2014/main" id="{9D8AB53B-70B4-4020-ADE0-5F91877F4A17}"/>
            </a:ext>
          </a:extLst>
        </cdr:cNvPr>
        <cdr:cNvSpPr/>
      </cdr:nvSpPr>
      <cdr:spPr>
        <a:xfrm xmlns:a="http://schemas.openxmlformats.org/drawingml/2006/main">
          <a:off x="393057" y="580945"/>
          <a:ext cx="11405886" cy="390525"/>
        </a:xfrm>
        <a:prstGeom xmlns:a="http://schemas.openxmlformats.org/drawingml/2006/main" prst="leftRightArrow">
          <a:avLst/>
        </a:prstGeom>
        <a:gradFill xmlns:a="http://schemas.openxmlformats.org/drawingml/2006/main" flip="none" rotWithShape="1">
          <a:gsLst>
            <a:gs pos="81416">
              <a:schemeClr val="bg2">
                <a:alpha val="55000"/>
              </a:schemeClr>
            </a:gs>
            <a:gs pos="55000">
              <a:srgbClr val="FF0000"/>
            </a:gs>
            <a:gs pos="39000">
              <a:schemeClr val="tx1"/>
            </a:gs>
            <a:gs pos="70000">
              <a:srgbClr val="57B152"/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4B73-92C7-4F26-9FE5-351853F89E64}" type="datetimeFigureOut">
              <a:rPr lang="fr-BE" smtClean="0"/>
              <a:t>09-03-23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702E3-13B1-4B95-9EAD-699A467A8F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93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2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47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996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16/02 Rapport annuel + évaluation</a:t>
            </a:r>
          </a:p>
          <a:p>
            <a:r>
              <a:rPr lang="fr-BE" dirty="0"/>
              <a:t>9/3 Budget participatif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20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Focus</a:t>
            </a:r>
            <a:r>
              <a:rPr lang="fr-BE" baseline="0" dirty="0"/>
              <a:t> mettre en avant</a:t>
            </a:r>
          </a:p>
          <a:p>
            <a:r>
              <a:rPr lang="fr-BE" baseline="0" dirty="0"/>
              <a:t>3X avis CLDR</a:t>
            </a:r>
          </a:p>
          <a:p>
            <a:r>
              <a:rPr lang="fr-BE" baseline="0" dirty="0"/>
              <a:t>Projets DR = projets matériels subventionnés jusqu’à 80%</a:t>
            </a:r>
          </a:p>
          <a:p>
            <a:r>
              <a:rPr lang="fr-BE" baseline="0" dirty="0"/>
              <a:t>Pour une commune 2 intérêts = projets participatifs et financés</a:t>
            </a:r>
          </a:p>
          <a:p>
            <a:r>
              <a:rPr lang="fr-BE" baseline="0" dirty="0"/>
              <a:t>Entre le moment où on introduit une demande de convention (subvention) et le début des travaux : 3 ans (parfois moins, parfois plus)</a:t>
            </a:r>
          </a:p>
          <a:p>
            <a:endParaRPr lang="fr-BE" baseline="0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Voies lentes : la ministre a reporté sa décision à fin septembre. Nous tiendrons la CLDR informée par mail en cas d’avancée,</a:t>
            </a:r>
          </a:p>
          <a:p>
            <a:r>
              <a:rPr lang="fr-BE" dirty="0"/>
              <a:t>Entrées de village: L’AP a commencé à se pencher sur le projet. Il a pris du retard car a dû se pencher sur d’autres projets communaux plus urgents</a:t>
            </a:r>
          </a:p>
          <a:p>
            <a:r>
              <a:rPr lang="fr-BE" dirty="0"/>
              <a:t>Logements: on attend la signature de la ministre</a:t>
            </a:r>
          </a:p>
          <a:p>
            <a:r>
              <a:rPr lang="fr-BE" dirty="0"/>
              <a:t>Carrefour: Les travaux financés par le DR sont terminés. Il reste les trottoirs. Patrick Loos propose que la CLDR inaugure le projet lorsqu’il sera complétement terminé,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995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avec l’échevin si OK pour l’auteur de projet de venir présenter ?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558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98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Modification sur l’onglet de Manhayjeparticipe.info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586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aspects : fonctionnement et atteinte des objectifs du PCDR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F216F-B10A-446F-8F60-A99B7CB9BDDE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0458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 </a:t>
            </a:r>
          </a:p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Explication de l’obligation d’évaluation à mi-parcours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aspects : fonctionnement et atteinte des objectifs du PCDR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fr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roposition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méthode…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F216F-B10A-446F-8F60-A99B7CB9BDDE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8884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87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9833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410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02E3-13B1-4B95-9EAD-699A467A8F8F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797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0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2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09-03-23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 du Week-end des Paysages à vélo Blog - Regards d'Ardenne en  Luxembourg bel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"/>
          <a:stretch/>
        </p:blipFill>
        <p:spPr bwMode="auto">
          <a:xfrm>
            <a:off x="2655125" y="672439"/>
            <a:ext cx="9753600" cy="622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-4228" y="-9725"/>
            <a:ext cx="12287777" cy="7119410"/>
            <a:chOff x="0" y="0"/>
            <a:chExt cx="12287777" cy="6858000"/>
          </a:xfrm>
        </p:grpSpPr>
        <p:sp>
          <p:nvSpPr>
            <p:cNvPr id="11" name="Forme libre 10"/>
            <p:cNvSpPr/>
            <p:nvPr/>
          </p:nvSpPr>
          <p:spPr>
            <a:xfrm>
              <a:off x="3125670" y="0"/>
              <a:ext cx="9162107" cy="6820091"/>
            </a:xfrm>
            <a:custGeom>
              <a:avLst/>
              <a:gdLst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0633"/>
                <a:gd name="connsiteX1" fmla="*/ 3892990 w 9162107"/>
                <a:gd name="connsiteY1" fmla="*/ 6880633 h 6880633"/>
                <a:gd name="connsiteX2" fmla="*/ 9162107 w 9162107"/>
                <a:gd name="connsiteY2" fmla="*/ 1846906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62107 w 9162107"/>
                <a:gd name="connsiteY2" fmla="*/ 1846906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2582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2582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2582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2582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2582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90158"/>
                <a:gd name="connsiteX1" fmla="*/ 3788215 w 9162107"/>
                <a:gd name="connsiteY1" fmla="*/ 6890158 h 6890158"/>
                <a:gd name="connsiteX2" fmla="*/ 9159897 w 9162107"/>
                <a:gd name="connsiteY2" fmla="*/ 1475431 h 6890158"/>
                <a:gd name="connsiteX3" fmla="*/ 9162107 w 9162107"/>
                <a:gd name="connsiteY3" fmla="*/ 0 h 6890158"/>
                <a:gd name="connsiteX4" fmla="*/ 9054 w 9162107"/>
                <a:gd name="connsiteY4" fmla="*/ 0 h 6890158"/>
                <a:gd name="connsiteX5" fmla="*/ 0 w 9162107"/>
                <a:gd name="connsiteY5" fmla="*/ 6880633 h 6890158"/>
                <a:gd name="connsiteX0" fmla="*/ 0 w 9162107"/>
                <a:gd name="connsiteY0" fmla="*/ 6880633 h 6880633"/>
                <a:gd name="connsiteX1" fmla="*/ 3795530 w 9162107"/>
                <a:gd name="connsiteY1" fmla="*/ 6868212 h 6880633"/>
                <a:gd name="connsiteX2" fmla="*/ 9159897 w 9162107"/>
                <a:gd name="connsiteY2" fmla="*/ 1475431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  <a:gd name="connsiteX0" fmla="*/ 0 w 9162107"/>
                <a:gd name="connsiteY0" fmla="*/ 6880633 h 6886025"/>
                <a:gd name="connsiteX1" fmla="*/ 3795530 w 9162107"/>
                <a:gd name="connsiteY1" fmla="*/ 6886025 h 6886025"/>
                <a:gd name="connsiteX2" fmla="*/ 9159897 w 9162107"/>
                <a:gd name="connsiteY2" fmla="*/ 1475431 h 6886025"/>
                <a:gd name="connsiteX3" fmla="*/ 9162107 w 9162107"/>
                <a:gd name="connsiteY3" fmla="*/ 0 h 6886025"/>
                <a:gd name="connsiteX4" fmla="*/ 9054 w 9162107"/>
                <a:gd name="connsiteY4" fmla="*/ 0 h 6886025"/>
                <a:gd name="connsiteX5" fmla="*/ 0 w 9162107"/>
                <a:gd name="connsiteY5" fmla="*/ 6880633 h 6886025"/>
                <a:gd name="connsiteX0" fmla="*/ 0 w 9162107"/>
                <a:gd name="connsiteY0" fmla="*/ 6880633 h 6880633"/>
                <a:gd name="connsiteX1" fmla="*/ 3783655 w 9162107"/>
                <a:gd name="connsiteY1" fmla="*/ 6880088 h 6880633"/>
                <a:gd name="connsiteX2" fmla="*/ 9159897 w 9162107"/>
                <a:gd name="connsiteY2" fmla="*/ 1475431 h 6880633"/>
                <a:gd name="connsiteX3" fmla="*/ 9162107 w 9162107"/>
                <a:gd name="connsiteY3" fmla="*/ 0 h 6880633"/>
                <a:gd name="connsiteX4" fmla="*/ 9054 w 9162107"/>
                <a:gd name="connsiteY4" fmla="*/ 0 h 6880633"/>
                <a:gd name="connsiteX5" fmla="*/ 0 w 9162107"/>
                <a:gd name="connsiteY5" fmla="*/ 6880633 h 688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2107" h="6880633">
                  <a:moveTo>
                    <a:pt x="0" y="6880633"/>
                  </a:moveTo>
                  <a:lnTo>
                    <a:pt x="3783655" y="6880088"/>
                  </a:lnTo>
                  <a:cubicBezTo>
                    <a:pt x="3695855" y="4789303"/>
                    <a:pt x="5244367" y="1681021"/>
                    <a:pt x="9159897" y="1475431"/>
                  </a:cubicBezTo>
                  <a:cubicBezTo>
                    <a:pt x="9160634" y="983621"/>
                    <a:pt x="9161370" y="491810"/>
                    <a:pt x="9162107" y="0"/>
                  </a:cubicBezTo>
                  <a:lnTo>
                    <a:pt x="9054" y="0"/>
                  </a:lnTo>
                  <a:lnTo>
                    <a:pt x="0" y="6880633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3125670" cy="6858000"/>
            </a:xfrm>
            <a:prstGeom prst="rect">
              <a:avLst/>
            </a:prstGeom>
            <a:solidFill>
              <a:srgbClr val="F9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orme libre 5"/>
          <p:cNvSpPr/>
          <p:nvPr/>
        </p:nvSpPr>
        <p:spPr>
          <a:xfrm>
            <a:off x="6640142" y="1506341"/>
            <a:ext cx="5936577" cy="5573715"/>
          </a:xfrm>
          <a:custGeom>
            <a:avLst/>
            <a:gdLst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570 w 5706426"/>
              <a:gd name="connsiteY0" fmla="*/ 5404978 h 5404978"/>
              <a:gd name="connsiteX1" fmla="*/ 315124 w 5706426"/>
              <a:gd name="connsiteY1" fmla="*/ 5404978 h 5404978"/>
              <a:gd name="connsiteX2" fmla="*/ 5706426 w 5706426"/>
              <a:gd name="connsiteY2" fmla="*/ 0 h 5404978"/>
              <a:gd name="connsiteX3" fmla="*/ 570 w 5706426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75 w 5676586"/>
              <a:gd name="connsiteY0" fmla="*/ 5394929 h 5394929"/>
              <a:gd name="connsiteX1" fmla="*/ 315429 w 5676586"/>
              <a:gd name="connsiteY1" fmla="*/ 5394929 h 5394929"/>
              <a:gd name="connsiteX2" fmla="*/ 5676586 w 5676586"/>
              <a:gd name="connsiteY2" fmla="*/ 0 h 5394929"/>
              <a:gd name="connsiteX3" fmla="*/ 875 w 5676586"/>
              <a:gd name="connsiteY3" fmla="*/ 5394929 h 5394929"/>
              <a:gd name="connsiteX0" fmla="*/ 856 w 5696664"/>
              <a:gd name="connsiteY0" fmla="*/ 5394929 h 5394929"/>
              <a:gd name="connsiteX1" fmla="*/ 315410 w 5696664"/>
              <a:gd name="connsiteY1" fmla="*/ 5394929 h 5394929"/>
              <a:gd name="connsiteX2" fmla="*/ 5696664 w 5696664"/>
              <a:gd name="connsiteY2" fmla="*/ 0 h 5394929"/>
              <a:gd name="connsiteX3" fmla="*/ 856 w 5696664"/>
              <a:gd name="connsiteY3" fmla="*/ 5394929 h 5394929"/>
              <a:gd name="connsiteX0" fmla="*/ 864 w 5688005"/>
              <a:gd name="connsiteY0" fmla="*/ 5507604 h 5507604"/>
              <a:gd name="connsiteX1" fmla="*/ 315418 w 5688005"/>
              <a:gd name="connsiteY1" fmla="*/ 5507604 h 5507604"/>
              <a:gd name="connsiteX2" fmla="*/ 5688005 w 5688005"/>
              <a:gd name="connsiteY2" fmla="*/ 0 h 5507604"/>
              <a:gd name="connsiteX3" fmla="*/ 864 w 5688005"/>
              <a:gd name="connsiteY3" fmla="*/ 5507604 h 5507604"/>
              <a:gd name="connsiteX0" fmla="*/ 848 w 5705324"/>
              <a:gd name="connsiteY0" fmla="*/ 5399262 h 5399262"/>
              <a:gd name="connsiteX1" fmla="*/ 315402 w 5705324"/>
              <a:gd name="connsiteY1" fmla="*/ 5399262 h 5399262"/>
              <a:gd name="connsiteX2" fmla="*/ 5705324 w 5705324"/>
              <a:gd name="connsiteY2" fmla="*/ 0 h 5399262"/>
              <a:gd name="connsiteX3" fmla="*/ 848 w 5705324"/>
              <a:gd name="connsiteY3" fmla="*/ 5399262 h 5399262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288" h="5399488">
                <a:moveTo>
                  <a:pt x="812" y="5399488"/>
                </a:moveTo>
                <a:lnTo>
                  <a:pt x="315366" y="5399488"/>
                </a:lnTo>
                <a:cubicBezTo>
                  <a:pt x="331920" y="2409546"/>
                  <a:pt x="2605331" y="202733"/>
                  <a:pt x="5705288" y="226"/>
                </a:cubicBezTo>
                <a:cubicBezTo>
                  <a:pt x="849059" y="-35824"/>
                  <a:pt x="-30887" y="4238810"/>
                  <a:pt x="812" y="5399488"/>
                </a:cubicBezTo>
                <a:close/>
              </a:path>
            </a:pathLst>
          </a:custGeom>
          <a:solidFill>
            <a:srgbClr val="4AAF21"/>
          </a:solidFill>
          <a:ln>
            <a:solidFill>
              <a:srgbClr val="4AAF2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4AAF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024" y="317841"/>
            <a:ext cx="2403624" cy="744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125" y="32155"/>
            <a:ext cx="819150" cy="7102442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42730" y="1735684"/>
            <a:ext cx="8334648" cy="409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6000" b="1" i="0" u="none" strike="noStrike" kern="1200" cap="none" spc="0" normalizeH="0" baseline="0" noProof="0" dirty="0">
                <a:ln>
                  <a:noFill/>
                </a:ln>
                <a:solidFill>
                  <a:srgbClr val="4AAF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Réunion de la CLDR</a:t>
            </a: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3600" b="0" i="0" u="none" strike="noStrike" kern="1200" cap="none" spc="0" normalizeH="0" baseline="0" noProof="0" dirty="0">
                <a:ln>
                  <a:noFill/>
                </a:ln>
                <a:solidFill>
                  <a:srgbClr val="4AAF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15 février 2023</a:t>
            </a:r>
            <a:endParaRPr kumimoji="0" lang="fr-BE" sz="4800" b="0" i="0" u="none" strike="noStrike" kern="1200" cap="none" spc="0" normalizeH="0" baseline="0" noProof="0" dirty="0">
              <a:ln>
                <a:noFill/>
              </a:ln>
              <a:solidFill>
                <a:srgbClr val="4AAF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14" y="77186"/>
            <a:ext cx="1140269" cy="14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FC9EBEB-017E-4B62-B762-99FD875E6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6285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1252C9F-CC2F-4CA2-A174-4F6107D02E29}"/>
              </a:ext>
            </a:extLst>
          </p:cNvPr>
          <p:cNvSpPr/>
          <p:nvPr/>
        </p:nvSpPr>
        <p:spPr>
          <a:xfrm>
            <a:off x="7137124" y="4181889"/>
            <a:ext cx="556591" cy="4373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35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EBCA2D-12EB-46E3-976E-BE7225E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020327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C03EB8E-011B-49DB-BE95-1512D4D53E22}"/>
              </a:ext>
            </a:extLst>
          </p:cNvPr>
          <p:cNvGraphicFramePr/>
          <p:nvPr>
            <p:extLst/>
          </p:nvPr>
        </p:nvGraphicFramePr>
        <p:xfrm>
          <a:off x="1056168" y="3429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BAE14B2-3192-4FA0-A321-44948E2990F7}"/>
              </a:ext>
            </a:extLst>
          </p:cNvPr>
          <p:cNvSpPr/>
          <p:nvPr/>
        </p:nvSpPr>
        <p:spPr>
          <a:xfrm rot="21048997">
            <a:off x="6317496" y="1612195"/>
            <a:ext cx="5671931" cy="1167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COMMENTAIRES et PROPOSITIONS :</a:t>
            </a:r>
          </a:p>
        </p:txBody>
      </p:sp>
    </p:spTree>
    <p:extLst>
      <p:ext uri="{BB962C8B-B14F-4D97-AF65-F5344CB8AC3E}">
        <p14:creationId xmlns:p14="http://schemas.microsoft.com/office/powerpoint/2010/main" val="24710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54184-FE50-4F96-A055-1F3D3486A917}"/>
              </a:ext>
            </a:extLst>
          </p:cNvPr>
          <p:cNvSpPr/>
          <p:nvPr/>
        </p:nvSpPr>
        <p:spPr>
          <a:xfrm>
            <a:off x="212650" y="-2709"/>
            <a:ext cx="100362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spcAft>
                <a:spcPts val="800"/>
              </a:spcAft>
            </a:pPr>
            <a:r>
              <a:rPr lang="fr-BE" sz="2000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on pouvait encore réaliser un projet qui n'est pas présent dans le PCDR, quel serait-il ? </a:t>
            </a:r>
          </a:p>
          <a:p>
            <a:pPr>
              <a:lnSpc>
                <a:spcPts val="2025"/>
              </a:lnSpc>
              <a:spcAft>
                <a:spcPts val="800"/>
              </a:spcAft>
            </a:pPr>
            <a:br>
              <a:rPr lang="fr-BE" sz="2000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2000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réponses :</a:t>
            </a:r>
            <a:endParaRPr lang="fr-B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BE" spc="15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atelier rural </a:t>
            </a:r>
            <a:r>
              <a:rPr lang="fr-BE" b="1" spc="1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(FP 12 - lot 2) </a:t>
            </a: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pourrait permettre le lancement d'une ou plusieurs entreprises au sein de la commune. Cela pourrait avoir de belles retombées sur l'entreprenariat, le travail et la consommation à </a:t>
            </a:r>
            <a:r>
              <a:rPr lang="fr-BE" spc="15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Manhay</a:t>
            </a: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touristique et mise en valeur du plateau des Tailles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Déménagement de la crèche de </a:t>
            </a:r>
            <a:r>
              <a:rPr lang="fr-BE" b="1" spc="15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Malempré</a:t>
            </a: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presbytère du village</a:t>
            </a: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b="1" spc="1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(FP 38 – lot 3 : développement d’infrastructures d’accueil de l’enfance)</a:t>
            </a:r>
          </a:p>
          <a:p>
            <a:pPr lvl="2">
              <a:lnSpc>
                <a:spcPts val="2025"/>
              </a:lnSpc>
            </a:pP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Cela aurait comme plus value : 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valoriser le bâtiment, 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y ajouter un logement tremplin, 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donner un espace adapté à nos bébés (jeux, détente, cuisine, espace extérieur, ...)</a:t>
            </a:r>
            <a:br>
              <a:rPr lang="fr-BE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Fleurir nos villages.</a:t>
            </a:r>
            <a:b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Zéro déchet</a:t>
            </a:r>
          </a:p>
          <a:p>
            <a:pPr marL="342900" lvl="0" indent="-342900">
              <a:lnSpc>
                <a:spcPts val="2025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BE" spc="15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b="1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énergétique </a:t>
            </a:r>
            <a:r>
              <a:rPr lang="fr-BE" b="1" spc="1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(FP 24 – lot 2 : Programme de l’URE)</a:t>
            </a:r>
            <a:endParaRPr lang="fr-BE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491E0-3899-49F6-81E9-0BA67E4BB7FD}"/>
              </a:ext>
            </a:extLst>
          </p:cNvPr>
          <p:cNvSpPr/>
          <p:nvPr/>
        </p:nvSpPr>
        <p:spPr>
          <a:xfrm rot="21048997">
            <a:off x="6354045" y="4609284"/>
            <a:ext cx="5486373" cy="9756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COMMENTAIRES et PROPOSITIONS :</a:t>
            </a:r>
          </a:p>
        </p:txBody>
      </p:sp>
    </p:spTree>
    <p:extLst>
      <p:ext uri="{BB962C8B-B14F-4D97-AF65-F5344CB8AC3E}">
        <p14:creationId xmlns:p14="http://schemas.microsoft.com/office/powerpoint/2010/main" val="34099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nhay chantier au carrefour » Marche-en-Famenne">
            <a:extLst>
              <a:ext uri="{FF2B5EF4-FFF2-40B4-BE49-F238E27FC236}">
                <a16:creationId xmlns:a16="http://schemas.microsoft.com/office/drawing/2014/main" id="{BAB2307C-DF3A-425E-87D7-FBBAEC37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65" y="2091108"/>
            <a:ext cx="3294135" cy="10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3335" y="129856"/>
            <a:ext cx="3363840" cy="632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sz="3600" b="1" dirty="0"/>
              <a:t>3. Rapport annuel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163831" y="5799024"/>
            <a:ext cx="2517344" cy="69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BE" sz="36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A3209F-8E96-4823-A5EF-410BFB1654A6}"/>
              </a:ext>
            </a:extLst>
          </p:cNvPr>
          <p:cNvSpPr txBox="1"/>
          <p:nvPr/>
        </p:nvSpPr>
        <p:spPr>
          <a:xfrm>
            <a:off x="0" y="676275"/>
            <a:ext cx="12192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u="sng" dirty="0"/>
              <a:t>Annexe 4: La CLDR en 2022:</a:t>
            </a:r>
          </a:p>
          <a:p>
            <a:endParaRPr lang="fr-BE" sz="2800" dirty="0"/>
          </a:p>
          <a:p>
            <a:r>
              <a:rPr lang="fr-BE" sz="3200" dirty="0"/>
              <a:t>4 réunions qui auront servi au suivi de </a:t>
            </a:r>
            <a:r>
              <a:rPr lang="fr-FR" sz="3200" dirty="0"/>
              <a:t>l’avancement des projets conventionnés : </a:t>
            </a:r>
          </a:p>
          <a:p>
            <a:endParaRPr lang="fr-FR" sz="11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800" dirty="0"/>
              <a:t>L’aménagement du carrefour de Manhay </a:t>
            </a:r>
            <a:r>
              <a:rPr lang="fr-FR" sz="2800" dirty="0">
                <a:sym typeface="Wingdings" panose="05000000000000000000" pitchFamily="2" charset="2"/>
              </a:rPr>
              <a:t> quasi terminé</a:t>
            </a:r>
            <a:r>
              <a:rPr lang="fr-FR" sz="2800" dirty="0"/>
              <a:t>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800" dirty="0"/>
              <a:t>La construction de logements intergénérationnels </a:t>
            </a:r>
            <a:r>
              <a:rPr lang="fr-FR" sz="2800" dirty="0">
                <a:sym typeface="Wingdings" panose="05000000000000000000" pitchFamily="2" charset="2"/>
              </a:rPr>
              <a:t> analyse des offres</a:t>
            </a:r>
            <a:r>
              <a:rPr lang="fr-FR" sz="2800" dirty="0"/>
              <a:t>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800" dirty="0"/>
              <a:t>Les aménagements des entrées de village </a:t>
            </a:r>
            <a:r>
              <a:rPr lang="fr-FR" sz="2800" dirty="0">
                <a:sym typeface="Wingdings" panose="05000000000000000000" pitchFamily="2" charset="2"/>
              </a:rPr>
              <a:t> obtention </a:t>
            </a:r>
            <a:r>
              <a:rPr lang="fr-FR" sz="2800" dirty="0"/>
              <a:t>de la convention faisabilité présentation du préprojet à la CLDR.</a:t>
            </a:r>
            <a:endParaRPr lang="fr-BE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sz="2800" dirty="0"/>
              <a:t>La dorsale voies lentes </a:t>
            </a:r>
            <a:r>
              <a:rPr lang="fr-BE" sz="2800" dirty="0">
                <a:sym typeface="Wingdings" panose="05000000000000000000" pitchFamily="2" charset="2"/>
              </a:rPr>
              <a:t></a:t>
            </a:r>
            <a:r>
              <a:rPr lang="fr-BE" sz="2800" dirty="0"/>
              <a:t> introduction (septembre) puis </a:t>
            </a:r>
            <a:r>
              <a:rPr lang="fr-FR" sz="2800" dirty="0">
                <a:sym typeface="Wingdings" panose="05000000000000000000" pitchFamily="2" charset="2"/>
              </a:rPr>
              <a:t>obtention (décembre) </a:t>
            </a:r>
            <a:r>
              <a:rPr lang="fr-FR" sz="2800" dirty="0"/>
              <a:t>de </a:t>
            </a:r>
            <a:r>
              <a:rPr lang="fr-BE" sz="2800" dirty="0"/>
              <a:t>la convention pour la phase 1 (</a:t>
            </a:r>
            <a:r>
              <a:rPr lang="fr-BE" sz="2800" dirty="0" err="1"/>
              <a:t>Fays-Freyneux</a:t>
            </a:r>
            <a:r>
              <a:rPr lang="fr-BE" sz="2800" dirty="0"/>
              <a:t>) a été introduite en 2022 et la convention faisabilité a été obtenue fin de l’année.</a:t>
            </a:r>
            <a:endParaRPr lang="fr-BE" sz="3600" dirty="0"/>
          </a:p>
        </p:txBody>
      </p:sp>
      <p:pic>
        <p:nvPicPr>
          <p:cNvPr id="5" name="Picture 2" descr="Comment réaliser son rapport annuel accessible : nos bonnes pratiques.">
            <a:extLst>
              <a:ext uri="{FF2B5EF4-FFF2-40B4-BE49-F238E27FC236}">
                <a16:creationId xmlns:a16="http://schemas.microsoft.com/office/drawing/2014/main" id="{F4E6FC16-5E56-4A16-997E-DF63711D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0"/>
            <a:ext cx="2352675" cy="15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ste cyclable : réglementation dans le code de la route">
            <a:extLst>
              <a:ext uri="{FF2B5EF4-FFF2-40B4-BE49-F238E27FC236}">
                <a16:creationId xmlns:a16="http://schemas.microsoft.com/office/drawing/2014/main" id="{F59CFF84-03B4-4AF3-BA05-800A78B0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72" y="5667375"/>
            <a:ext cx="179282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ement étudiant et cohabitation intergénérationnelle">
            <a:extLst>
              <a:ext uri="{FF2B5EF4-FFF2-40B4-BE49-F238E27FC236}">
                <a16:creationId xmlns:a16="http://schemas.microsoft.com/office/drawing/2014/main" id="{D2365F00-BAF5-4F0F-B16F-5B0B0EAD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776"/>
            <a:ext cx="1876424" cy="11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8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ame verte et bleue (TVB) | PatriNat, centre d'expertise et de données sur  le patrimoine naturel">
            <a:extLst>
              <a:ext uri="{FF2B5EF4-FFF2-40B4-BE49-F238E27FC236}">
                <a16:creationId xmlns:a16="http://schemas.microsoft.com/office/drawing/2014/main" id="{6EC2C214-9869-449B-906D-22820FDB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13" y="2360193"/>
            <a:ext cx="2900362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ène Nature Avec Sentier De Randonnée Et Arbres | Vecteur Gratuite">
            <a:extLst>
              <a:ext uri="{FF2B5EF4-FFF2-40B4-BE49-F238E27FC236}">
                <a16:creationId xmlns:a16="http://schemas.microsoft.com/office/drawing/2014/main" id="{FFB3D707-DB93-4BD3-B3F1-ABC9FF89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0"/>
            <a:ext cx="2733675" cy="22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A3209F-8E96-4823-A5EF-410BFB1654A6}"/>
              </a:ext>
            </a:extLst>
          </p:cNvPr>
          <p:cNvSpPr txBox="1"/>
          <p:nvPr/>
        </p:nvSpPr>
        <p:spPr>
          <a:xfrm>
            <a:off x="0" y="222668"/>
            <a:ext cx="120777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/>
              <a:t>Les Groupe de travail:</a:t>
            </a:r>
          </a:p>
          <a:p>
            <a:endParaRPr lang="fr-BE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BE" sz="3200" b="1" dirty="0"/>
              <a:t>Sentiers :</a:t>
            </a:r>
            <a:r>
              <a:rPr lang="fr-FR" sz="2000" dirty="0"/>
              <a:t> </a:t>
            </a:r>
            <a:r>
              <a:rPr lang="fr-FR" sz="3200" dirty="0"/>
              <a:t>Le GT sentiers s’est penché sur les </a:t>
            </a:r>
            <a:br>
              <a:rPr lang="fr-FR" sz="3200" dirty="0"/>
            </a:br>
            <a:r>
              <a:rPr lang="fr-FR" sz="3200" u="sng" dirty="0"/>
              <a:t>phases 3 et 4 de la convention voie lente</a:t>
            </a:r>
            <a:r>
              <a:rPr lang="fr-FR" sz="3200" dirty="0"/>
              <a:t>. </a:t>
            </a:r>
            <a:br>
              <a:rPr lang="fr-FR" sz="3200" dirty="0"/>
            </a:br>
            <a:r>
              <a:rPr lang="fr-BE" sz="3200" u="sng" dirty="0"/>
              <a:t>Réouverture de 3 anciens chemins</a:t>
            </a:r>
            <a:r>
              <a:rPr lang="fr-BE" sz="3200" dirty="0"/>
              <a:t> avec une action de reconnaissance sur le terrain et aux alentours du moulin de Lafosse</a:t>
            </a:r>
            <a:endParaRPr lang="fr-BE" sz="3200" b="1" dirty="0"/>
          </a:p>
          <a:p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b="1" dirty="0"/>
              <a:t>Nature :</a:t>
            </a:r>
            <a:r>
              <a:rPr lang="fr-BE" sz="3200" dirty="0"/>
              <a:t> le GT s’est penché sur l’appel à projets </a:t>
            </a:r>
            <a:br>
              <a:rPr lang="fr-BE" sz="3200" dirty="0"/>
            </a:br>
            <a:r>
              <a:rPr lang="fr-BE" sz="3200" u="sng" dirty="0"/>
              <a:t>Trame verte et bleue </a:t>
            </a:r>
            <a:r>
              <a:rPr lang="fr-BE" sz="3200" dirty="0"/>
              <a:t>avec l’aide de Rémy Pierlot.</a:t>
            </a:r>
          </a:p>
          <a:p>
            <a:pPr lvl="1"/>
            <a:r>
              <a:rPr lang="fr-BE" sz="3200" dirty="0"/>
              <a:t>En 2023, les membres veulent organiser leur </a:t>
            </a:r>
            <a:r>
              <a:rPr lang="fr-BE" sz="3200" u="sng" dirty="0"/>
              <a:t>rallye pédestre nature</a:t>
            </a:r>
            <a:r>
              <a:rPr lang="fr-BE" sz="3200" dirty="0"/>
              <a:t>. Un autre projet serait une action de </a:t>
            </a:r>
            <a:r>
              <a:rPr lang="fr-BE" sz="3200" u="sng" dirty="0"/>
              <a:t>lutte contre les EEE</a:t>
            </a:r>
          </a:p>
        </p:txBody>
      </p:sp>
      <p:pic>
        <p:nvPicPr>
          <p:cNvPr id="2054" name="Picture 6" descr="Zoom sur la balsamine de l'Himalaya : espèce végétale invasive - Contrat de  Rivière Sambre &amp; Affluents">
            <a:extLst>
              <a:ext uri="{FF2B5EF4-FFF2-40B4-BE49-F238E27FC236}">
                <a16:creationId xmlns:a16="http://schemas.microsoft.com/office/drawing/2014/main" id="{C6D376A4-B6C5-4327-B5EF-DD42493C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450"/>
            <a:ext cx="18891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7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 absence injustifiée occasionne-t-elle systématiquement un licenciement ?">
            <a:extLst>
              <a:ext uri="{FF2B5EF4-FFF2-40B4-BE49-F238E27FC236}">
                <a16:creationId xmlns:a16="http://schemas.microsoft.com/office/drawing/2014/main" id="{75AE9E6B-A445-459F-9A8E-041AA18A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65176"/>
            <a:ext cx="5715000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9163831" y="5799024"/>
            <a:ext cx="2517344" cy="69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BE" sz="36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A3209F-8E96-4823-A5EF-410BFB1654A6}"/>
              </a:ext>
            </a:extLst>
          </p:cNvPr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/>
              <a:t>Liste des membres de la CLDR</a:t>
            </a:r>
          </a:p>
          <a:p>
            <a:endParaRPr lang="fr-BE" sz="2800" dirty="0"/>
          </a:p>
          <a:p>
            <a:r>
              <a:rPr lang="fr-BE" sz="2800" dirty="0"/>
              <a:t>Rappel selon le ROI : </a:t>
            </a:r>
          </a:p>
          <a:p>
            <a:endParaRPr lang="fr-BE" sz="1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dirty="0"/>
              <a:t>Si absence à +75% des réunions sur les deux dernières années </a:t>
            </a:r>
            <a:r>
              <a:rPr lang="fr-BE" sz="2800" dirty="0">
                <a:sym typeface="Wingdings" panose="05000000000000000000" pitchFamily="2" charset="2"/>
              </a:rPr>
              <a:t></a:t>
            </a:r>
            <a:r>
              <a:rPr lang="fr-BE" sz="2800" dirty="0"/>
              <a:t> Démission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dirty="0"/>
              <a:t>Si absence à 3 réunions de suite </a:t>
            </a:r>
            <a:r>
              <a:rPr lang="fr-BE" sz="2800" dirty="0">
                <a:sym typeface="Wingdings" panose="05000000000000000000" pitchFamily="2" charset="2"/>
              </a:rPr>
              <a:t> courrier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800" dirty="0">
                <a:sym typeface="Wingdings" panose="05000000000000000000" pitchFamily="2" charset="2"/>
              </a:rPr>
              <a:t>Une personne excusée n’est pas considérée absente.</a:t>
            </a:r>
          </a:p>
          <a:p>
            <a:pPr lvl="1"/>
            <a:endParaRPr lang="fr-BE" sz="2800" dirty="0">
              <a:sym typeface="Wingdings" panose="05000000000000000000" pitchFamily="2" charset="2"/>
            </a:endParaRPr>
          </a:p>
          <a:p>
            <a:r>
              <a:rPr lang="fr-BE" sz="2800" dirty="0"/>
              <a:t>Selon ces règles, 2 personnes sont démissionnaires </a:t>
            </a:r>
            <a:br>
              <a:rPr lang="fr-BE" sz="2800" dirty="0"/>
            </a:br>
            <a:r>
              <a:rPr lang="fr-BE" sz="2800" dirty="0"/>
              <a:t>et 5 doivent recevoir un courrier.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ECF5EB-2A83-4510-9018-FA4875ED9069}"/>
              </a:ext>
            </a:extLst>
          </p:cNvPr>
          <p:cNvSpPr txBox="1"/>
          <p:nvPr/>
        </p:nvSpPr>
        <p:spPr>
          <a:xfrm>
            <a:off x="0" y="4357481"/>
            <a:ext cx="599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/>
              <a:t>Pour le moment : </a:t>
            </a:r>
          </a:p>
          <a:p>
            <a:r>
              <a:rPr lang="fr-BE" sz="2800" b="1" dirty="0">
                <a:sym typeface="Wingdings" panose="05000000000000000000" pitchFamily="2" charset="2"/>
              </a:rPr>
              <a:t> </a:t>
            </a:r>
            <a:r>
              <a:rPr lang="fr-BE" sz="2800" b="1" dirty="0"/>
              <a:t>7 mandataires et 25 citoyens</a:t>
            </a:r>
          </a:p>
        </p:txBody>
      </p:sp>
    </p:spTree>
    <p:extLst>
      <p:ext uri="{BB962C8B-B14F-4D97-AF65-F5344CB8AC3E}">
        <p14:creationId xmlns:p14="http://schemas.microsoft.com/office/powerpoint/2010/main" val="1909996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9163831" y="5799024"/>
            <a:ext cx="2517344" cy="69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BE" sz="36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A3209F-8E96-4823-A5EF-410BFB1654A6}"/>
              </a:ext>
            </a:extLst>
          </p:cNvPr>
          <p:cNvSpPr txBox="1"/>
          <p:nvPr/>
        </p:nvSpPr>
        <p:spPr>
          <a:xfrm>
            <a:off x="0" y="0"/>
            <a:ext cx="1219200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/>
              <a:t>Annexe 5 : Projets pour les prochaines années</a:t>
            </a:r>
          </a:p>
          <a:p>
            <a:endParaRPr lang="fr-BE" sz="1000" dirty="0"/>
          </a:p>
          <a:p>
            <a:r>
              <a:rPr lang="fr-BE" sz="3200" b="1" dirty="0"/>
              <a:t>2023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3200" dirty="0"/>
              <a:t>Aménagement de sécurisation routière sur l’ensemble de la commune : introduction convention réalisation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3200" dirty="0"/>
              <a:t>Voie lente phase 1 présentation de l’avant-projet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3200" dirty="0"/>
              <a:t>Voie lente phase 2 introduction de la convention faisabilité (avec </a:t>
            </a:r>
            <a:r>
              <a:rPr lang="fr-BE" sz="3200" dirty="0" err="1"/>
              <a:t>Erezée</a:t>
            </a:r>
            <a:r>
              <a:rPr lang="fr-BE" sz="3200" dirty="0"/>
              <a:t>)</a:t>
            </a:r>
          </a:p>
          <a:p>
            <a:endParaRPr lang="fr-BE" sz="1100" dirty="0"/>
          </a:p>
          <a:p>
            <a:r>
              <a:rPr lang="fr-BE" sz="3200" b="1" dirty="0"/>
              <a:t>2024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3200" dirty="0"/>
              <a:t>Voie lente phase 1 introduction de la convention réalisation</a:t>
            </a:r>
          </a:p>
          <a:p>
            <a:endParaRPr lang="fr-BE" sz="1000" b="1" dirty="0"/>
          </a:p>
          <a:p>
            <a:r>
              <a:rPr lang="fr-BE" sz="3200" b="1" dirty="0"/>
              <a:t>2025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3200" dirty="0"/>
              <a:t>Voie lente phase 2 introduction de la convention réalisation (avec </a:t>
            </a:r>
            <a:r>
              <a:rPr lang="fr-BE" sz="3200" dirty="0" err="1"/>
              <a:t>Erezée</a:t>
            </a:r>
            <a:r>
              <a:rPr lang="fr-B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889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9163831" y="5799024"/>
            <a:ext cx="2517344" cy="69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BE" sz="3600" b="1" dirty="0"/>
          </a:p>
        </p:txBody>
      </p:sp>
      <p:pic>
        <p:nvPicPr>
          <p:cNvPr id="4098" name="Picture 2" descr="divers Logo | Outil de conception de logo gratuit de Flaming Text">
            <a:extLst>
              <a:ext uri="{FF2B5EF4-FFF2-40B4-BE49-F238E27FC236}">
                <a16:creationId xmlns:a16="http://schemas.microsoft.com/office/drawing/2014/main" id="{2DF28914-2C35-4620-AB6F-0661E71C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6" y="952500"/>
            <a:ext cx="11406359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136AE1-FBDE-4612-887C-1C9B6EF34442}"/>
              </a:ext>
            </a:extLst>
          </p:cNvPr>
          <p:cNvSpPr/>
          <p:nvPr/>
        </p:nvSpPr>
        <p:spPr>
          <a:xfrm>
            <a:off x="8229600" y="5153025"/>
            <a:ext cx="3648075" cy="80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01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/>
        </p:nvCxnSpPr>
        <p:spPr>
          <a:xfrm>
            <a:off x="1925480" y="1106623"/>
            <a:ext cx="585602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alendrier 2023">
            <a:extLst>
              <a:ext uri="{FF2B5EF4-FFF2-40B4-BE49-F238E27FC236}">
                <a16:creationId xmlns:a16="http://schemas.microsoft.com/office/drawing/2014/main" id="{520A86B3-6255-4BFA-96D3-693E8C8B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7" y="314114"/>
            <a:ext cx="11156268" cy="6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0ABFA25-7CF4-4839-BFE0-66B7F6F798AA}"/>
              </a:ext>
            </a:extLst>
          </p:cNvPr>
          <p:cNvSpPr/>
          <p:nvPr/>
        </p:nvSpPr>
        <p:spPr>
          <a:xfrm>
            <a:off x="3672555" y="1581156"/>
            <a:ext cx="1954235" cy="45809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52E7838-8743-41BF-AED3-63E0A556B04C}"/>
              </a:ext>
            </a:extLst>
          </p:cNvPr>
          <p:cNvSpPr/>
          <p:nvPr/>
        </p:nvSpPr>
        <p:spPr>
          <a:xfrm>
            <a:off x="6302700" y="904877"/>
            <a:ext cx="1954235" cy="276218"/>
          </a:xfrm>
          <a:prstGeom prst="roundRect">
            <a:avLst/>
          </a:prstGeom>
          <a:solidFill>
            <a:srgbClr val="FFFF0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FC71E2F-7EC2-4BF8-B2C2-2CF72D432AB6}"/>
              </a:ext>
            </a:extLst>
          </p:cNvPr>
          <p:cNvSpPr/>
          <p:nvPr/>
        </p:nvSpPr>
        <p:spPr>
          <a:xfrm>
            <a:off x="1093484" y="2641458"/>
            <a:ext cx="1997634" cy="512186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FD3FFEF-0891-481D-9D06-43D7F00E9D25}"/>
              </a:ext>
            </a:extLst>
          </p:cNvPr>
          <p:cNvSpPr/>
          <p:nvPr/>
        </p:nvSpPr>
        <p:spPr>
          <a:xfrm>
            <a:off x="6302699" y="3010769"/>
            <a:ext cx="1954235" cy="791356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ECD7973-CA38-4593-9617-96E6EEBA41FD}"/>
              </a:ext>
            </a:extLst>
          </p:cNvPr>
          <p:cNvSpPr/>
          <p:nvPr/>
        </p:nvSpPr>
        <p:spPr>
          <a:xfrm>
            <a:off x="8981211" y="2638425"/>
            <a:ext cx="1997634" cy="95250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58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094" y="231007"/>
            <a:ext cx="6093945" cy="6093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3487" y="2567015"/>
            <a:ext cx="525915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9600" dirty="0">
                <a:solidFill>
                  <a:schemeClr val="bg1"/>
                </a:solidFill>
                <a:latin typeface="Calibri" panose="020F0502020204030204" pitchFamily="34" charset="0"/>
              </a:rPr>
              <a:t>MERCI</a:t>
            </a:r>
            <a:endParaRPr lang="fr-BE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04958" y="27967"/>
            <a:ext cx="3358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fr-BE" sz="4000" dirty="0">
                <a:solidFill>
                  <a:srgbClr val="004821"/>
                </a:solidFill>
                <a:effectLst/>
              </a:rPr>
              <a:t>Ordre du jour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508194" y="606830"/>
            <a:ext cx="1143000" cy="6092119"/>
            <a:chOff x="289" y="1212"/>
            <a:chExt cx="720" cy="2539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79" y="1431"/>
              <a:ext cx="166" cy="1991"/>
            </a:xfrm>
            <a:prstGeom prst="downArrow">
              <a:avLst>
                <a:gd name="adj1" fmla="val 50000"/>
                <a:gd name="adj2" fmla="val 93709"/>
              </a:avLst>
            </a:prstGeom>
            <a:solidFill>
              <a:srgbClr val="4AAF21"/>
            </a:solidFill>
            <a:ln w="9525">
              <a:solidFill>
                <a:srgbClr val="4AAF2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1800">
                <a:solidFill>
                  <a:srgbClr val="4AAF2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89" y="1212"/>
              <a:ext cx="72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dirty="0">
                  <a:solidFill>
                    <a:srgbClr val="000000"/>
                  </a:solidFill>
                  <a:latin typeface="FuturaTDem"/>
                </a:rPr>
                <a:t>20</a:t>
              </a:r>
              <a:r>
                <a:rPr lang="fr-BE" altLang="fr-FR" sz="1800" dirty="0">
                  <a:solidFill>
                    <a:srgbClr val="000000"/>
                  </a:solidFill>
                  <a:latin typeface="FuturaTDem"/>
                </a:rPr>
                <a:t>h</a:t>
              </a:r>
              <a:endParaRPr lang="fr-FR" altLang="fr-FR" sz="1800" dirty="0">
                <a:solidFill>
                  <a:srgbClr val="000000"/>
                </a:solidFill>
                <a:latin typeface="FuturaTDem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9" y="3532"/>
              <a:ext cx="72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sz="1800" dirty="0">
                  <a:solidFill>
                    <a:srgbClr val="000000"/>
                  </a:solidFill>
                  <a:latin typeface="FuturaTDem"/>
                </a:rPr>
                <a:t>22h</a:t>
              </a:r>
              <a:endParaRPr lang="fr-FR" altLang="fr-FR" sz="1800" dirty="0">
                <a:solidFill>
                  <a:srgbClr val="000000"/>
                </a:solidFill>
                <a:latin typeface="FuturaTDem"/>
              </a:endParaRPr>
            </a:p>
          </p:txBody>
        </p:sp>
      </p:grpSp>
      <p:cxnSp>
        <p:nvCxnSpPr>
          <p:cNvPr id="19" name="Connecteur droit 18"/>
          <p:cNvCxnSpPr/>
          <p:nvPr/>
        </p:nvCxnSpPr>
        <p:spPr>
          <a:xfrm>
            <a:off x="3132482" y="735853"/>
            <a:ext cx="568863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225653" y="277972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11209" y="1805315"/>
            <a:ext cx="106228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BE" sz="20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Approbation du compte rendu de la réunion précédente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à mi-parcours de l’ODR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Rapport annuel 2022 de l’ODR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Divers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fr-B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466" y="-49337"/>
            <a:ext cx="980922" cy="941685"/>
          </a:xfrm>
          <a:prstGeom prst="rect">
            <a:avLst/>
          </a:prstGeom>
        </p:spPr>
      </p:pic>
      <p:pic>
        <p:nvPicPr>
          <p:cNvPr id="11" name="Picture 2" descr="C:\Users\v.legrand\AppData\Local\Microsoft\Windows\Temporary Internet Files\Content.IE5\ZB0411PM\MC900432640[1].png">
            <a:extLst>
              <a:ext uri="{FF2B5EF4-FFF2-40B4-BE49-F238E27FC236}">
                <a16:creationId xmlns:a16="http://schemas.microsoft.com/office/drawing/2014/main" id="{DD1C2DEA-4369-4E5B-8E85-73F4895D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54" y="4363879"/>
            <a:ext cx="2448660" cy="18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89639" y="854260"/>
            <a:ext cx="23192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Logements IG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933709" y="4187364"/>
            <a:ext cx="22582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Carrefour</a:t>
            </a:r>
          </a:p>
        </p:txBody>
      </p:sp>
      <p:sp>
        <p:nvSpPr>
          <p:cNvPr id="11" name="Flèche gauche 10"/>
          <p:cNvSpPr/>
          <p:nvPr/>
        </p:nvSpPr>
        <p:spPr>
          <a:xfrm>
            <a:off x="8716555" y="1119564"/>
            <a:ext cx="773084" cy="21465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940531" y="5072831"/>
            <a:ext cx="231093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Entrées de village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854259"/>
            <a:ext cx="23192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Voies lentes</a:t>
            </a:r>
          </a:p>
        </p:txBody>
      </p:sp>
      <p:sp>
        <p:nvSpPr>
          <p:cNvPr id="14" name="Flèche gauche 13"/>
          <p:cNvSpPr/>
          <p:nvPr/>
        </p:nvSpPr>
        <p:spPr>
          <a:xfrm>
            <a:off x="4439060" y="5488330"/>
            <a:ext cx="773084" cy="21465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gauche 14"/>
          <p:cNvSpPr/>
          <p:nvPr/>
        </p:nvSpPr>
        <p:spPr>
          <a:xfrm rot="10800000">
            <a:off x="1750561" y="1208598"/>
            <a:ext cx="773084" cy="21465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14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5EC736-3E0E-46A5-9205-A940BC0A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06" y="21845"/>
            <a:ext cx="3038282" cy="17607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13871" y="724167"/>
            <a:ext cx="4094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fr-BE" sz="3200" dirty="0">
                <a:solidFill>
                  <a:srgbClr val="004821"/>
                </a:solidFill>
                <a:effectLst/>
              </a:rPr>
              <a:t>Carrefour de Manhay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098C96-C45E-4FEB-9E1E-C170BB67EB19}"/>
              </a:ext>
            </a:extLst>
          </p:cNvPr>
          <p:cNvSpPr txBox="1"/>
          <p:nvPr/>
        </p:nvSpPr>
        <p:spPr>
          <a:xfrm>
            <a:off x="-161298" y="5603930"/>
            <a:ext cx="5850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fr-BE" sz="3200" dirty="0">
                <a:solidFill>
                  <a:srgbClr val="004821"/>
                </a:solidFill>
                <a:effectLst/>
              </a:rPr>
              <a:t>Voie lente – phase 1 : Dorsale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FEA6AF-166B-4493-A45E-FA063EAA9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29" y="1668254"/>
            <a:ext cx="2978541" cy="18245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7E5FF9-0B9B-46C1-9500-876E9C8602D2}"/>
              </a:ext>
            </a:extLst>
          </p:cNvPr>
          <p:cNvSpPr txBox="1"/>
          <p:nvPr/>
        </p:nvSpPr>
        <p:spPr>
          <a:xfrm>
            <a:off x="0" y="3942034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fr-BE" sz="3200" dirty="0">
                <a:solidFill>
                  <a:srgbClr val="004821"/>
                </a:solidFill>
                <a:effectLst/>
              </a:rPr>
              <a:t>Entrées de village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8C80BC-5147-4F0F-BF1E-466BFF3EF114}"/>
              </a:ext>
            </a:extLst>
          </p:cNvPr>
          <p:cNvSpPr txBox="1"/>
          <p:nvPr/>
        </p:nvSpPr>
        <p:spPr>
          <a:xfrm>
            <a:off x="-1" y="2256239"/>
            <a:ext cx="595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fr-BE" sz="3200" dirty="0">
                <a:solidFill>
                  <a:srgbClr val="004821"/>
                </a:solidFill>
                <a:effectLst/>
              </a:rPr>
              <a:t>Logements intergénérationnels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4162BD-3432-41C0-A621-0F8852A90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629" y="3287886"/>
            <a:ext cx="3082701" cy="17893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B76542-EBAB-4D54-8387-84400490D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935" y="4998101"/>
            <a:ext cx="3228087" cy="19467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82715AD-AE1D-4C99-AFA0-4E37AA916631}"/>
              </a:ext>
            </a:extLst>
          </p:cNvPr>
          <p:cNvSpPr txBox="1"/>
          <p:nvPr/>
        </p:nvSpPr>
        <p:spPr>
          <a:xfrm>
            <a:off x="-1" y="128874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Inauguration du projet avec la CLDR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</a:t>
            </a:r>
            <a:r>
              <a:rPr lang="fr-BE" dirty="0" err="1"/>
              <a:t>écomptes</a:t>
            </a:r>
            <a:r>
              <a:rPr lang="fr-BE" dirty="0"/>
              <a:t> (financiers)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0BE757-0EB9-4CB0-9D4A-8EDF11861A40}"/>
              </a:ext>
            </a:extLst>
          </p:cNvPr>
          <p:cNvSpPr txBox="1"/>
          <p:nvPr/>
        </p:nvSpPr>
        <p:spPr>
          <a:xfrm>
            <a:off x="0" y="2854867"/>
            <a:ext cx="6401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 attente de la convention de réalisation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BE" dirty="0" err="1"/>
              <a:t>ancement</a:t>
            </a:r>
            <a:r>
              <a:rPr lang="fr-BE" dirty="0"/>
              <a:t> d’un GT « charte d’occupation des logements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5875F6-1400-4E53-9177-48BD48FF46CF}"/>
              </a:ext>
            </a:extLst>
          </p:cNvPr>
          <p:cNvSpPr txBox="1"/>
          <p:nvPr/>
        </p:nvSpPr>
        <p:spPr>
          <a:xfrm>
            <a:off x="0" y="4451719"/>
            <a:ext cx="61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 attente des propositions d’avant projet de l’auteur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A977F2-52F6-429B-8482-93AD08C00D2E}"/>
              </a:ext>
            </a:extLst>
          </p:cNvPr>
          <p:cNvSpPr txBox="1"/>
          <p:nvPr/>
        </p:nvSpPr>
        <p:spPr>
          <a:xfrm>
            <a:off x="0" y="6133833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 attente de la convention de faisabilité</a:t>
            </a:r>
          </a:p>
        </p:txBody>
      </p:sp>
    </p:spTree>
    <p:extLst>
      <p:ext uri="{BB962C8B-B14F-4D97-AF65-F5344CB8AC3E}">
        <p14:creationId xmlns:p14="http://schemas.microsoft.com/office/powerpoint/2010/main" val="248449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9720441" y="5940478"/>
            <a:ext cx="241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Ensemble, pour des villages vivants</a:t>
            </a:r>
            <a:endParaRPr lang="fr-BE" sz="600" b="1" i="1" dirty="0">
              <a:solidFill>
                <a:schemeClr val="bg1"/>
              </a:solidFill>
              <a:effectLst/>
              <a:latin typeface="Futura Medium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796764" y="6177508"/>
            <a:ext cx="3291069" cy="57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fr-BE" sz="3200" dirty="0">
                <a:solidFill>
                  <a:srgbClr val="DDDD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Haute</a:t>
            </a:r>
            <a:r>
              <a:rPr lang="fr-BE" sz="2400" dirty="0">
                <a:solidFill>
                  <a:srgbClr val="DDDD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Ardenne </a:t>
            </a:r>
            <a:endParaRPr lang="fr-B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0719539" y="6530354"/>
            <a:ext cx="1088571" cy="2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1000"/>
              </a:spcAft>
            </a:pPr>
            <a:r>
              <a:rPr lang="fr-B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Haute Ardenne</a:t>
            </a:r>
            <a:endParaRPr lang="fr-B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9733" y="301375"/>
            <a:ext cx="9331006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54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pPr lvl="3">
              <a:lnSpc>
                <a:spcPct val="150000"/>
              </a:lnSpc>
            </a:pPr>
            <a:r>
              <a:rPr lang="fr-BE" altLang="fr-FR" sz="2800" i="1" dirty="0">
                <a:solidFill>
                  <a:srgbClr val="004821"/>
                </a:solidFill>
                <a:latin typeface="+mj-lt"/>
                <a:cs typeface="Aharoni" panose="02010803020104030203" pitchFamily="2" charset="-79"/>
              </a:rPr>
              <a:t>1. Approbation du PV de la réunion précédente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541850" y="1144531"/>
            <a:ext cx="7108300" cy="3111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25653" y="277972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8" name="Picture 2" descr="Y a d'la joie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7" y="1297323"/>
            <a:ext cx="6938005" cy="45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37" y="5951014"/>
            <a:ext cx="955752" cy="917522"/>
          </a:xfrm>
          <a:prstGeom prst="rect">
            <a:avLst/>
          </a:prstGeom>
        </p:spPr>
      </p:pic>
      <p:pic>
        <p:nvPicPr>
          <p:cNvPr id="15" name="Picture 4" descr="C:\Users\v.legrand\AppData\Local\Microsoft\Windows\INetCache\IE\TS76JX7A\icon-803718_640[1].png">
            <a:extLst>
              <a:ext uri="{FF2B5EF4-FFF2-40B4-BE49-F238E27FC236}">
                <a16:creationId xmlns:a16="http://schemas.microsoft.com/office/drawing/2014/main" id="{B9CAFB77-E2F8-4569-8253-3DB23EC4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9" y="3951487"/>
            <a:ext cx="254394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8" y="191432"/>
            <a:ext cx="9537783" cy="549469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Evaluation à mi-parcours de l’ODR</a:t>
            </a:r>
          </a:p>
        </p:txBody>
      </p:sp>
      <p:sp>
        <p:nvSpPr>
          <p:cNvPr id="12" name="Rectangle 11" descr="Engrenages">
            <a:extLst>
              <a:ext uri="{FF2B5EF4-FFF2-40B4-BE49-F238E27FC236}">
                <a16:creationId xmlns:a16="http://schemas.microsoft.com/office/drawing/2014/main" id="{63C20CE2-049D-4516-9403-CC882BF44D24}"/>
              </a:ext>
            </a:extLst>
          </p:cNvPr>
          <p:cNvSpPr/>
          <p:nvPr/>
        </p:nvSpPr>
        <p:spPr>
          <a:xfrm>
            <a:off x="356043" y="-1504232"/>
            <a:ext cx="218141" cy="18188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4981" y="-138451"/>
            <a:ext cx="178391" cy="178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ZoneTexte 3"/>
          <p:cNvSpPr txBox="1"/>
          <p:nvPr/>
        </p:nvSpPr>
        <p:spPr>
          <a:xfrm>
            <a:off x="773331" y="1416662"/>
            <a:ext cx="43204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Evaluation de la Participation</a:t>
            </a:r>
          </a:p>
          <a:p>
            <a:endParaRPr lang="fr-BE" dirty="0"/>
          </a:p>
          <a:p>
            <a:r>
              <a:rPr lang="fr-BE" dirty="0"/>
              <a:t>Evaluation de l’ODR </a:t>
            </a:r>
          </a:p>
          <a:p>
            <a:r>
              <a:rPr lang="fr-BE" dirty="0"/>
              <a:t>dans son fonctionnement</a:t>
            </a:r>
          </a:p>
          <a:p>
            <a:endParaRPr lang="fr-FR" dirty="0"/>
          </a:p>
          <a:p>
            <a:r>
              <a:rPr lang="fr-FR" dirty="0"/>
              <a:t>C</a:t>
            </a:r>
            <a:r>
              <a:rPr lang="fr-BE" dirty="0" err="1"/>
              <a:t>omment</a:t>
            </a:r>
            <a:r>
              <a:rPr lang="fr-BE" dirty="0"/>
              <a:t> la CLDR remplit ses missions ?</a:t>
            </a:r>
          </a:p>
          <a:p>
            <a:r>
              <a:rPr lang="fr-FR" dirty="0"/>
              <a:t>Q</a:t>
            </a:r>
            <a:r>
              <a:rPr lang="fr-BE" dirty="0" err="1"/>
              <a:t>ue</a:t>
            </a:r>
            <a:r>
              <a:rPr lang="fr-BE" dirty="0"/>
              <a:t> faut-il améliorer, comment ?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9FBA16C-584B-47B7-8461-4E02BD8226DF}"/>
              </a:ext>
            </a:extLst>
          </p:cNvPr>
          <p:cNvSpPr txBox="1"/>
          <p:nvPr/>
        </p:nvSpPr>
        <p:spPr>
          <a:xfrm>
            <a:off x="6096000" y="1416662"/>
            <a:ext cx="3556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Evaluation de la stratégie</a:t>
            </a:r>
            <a:endParaRPr lang="fr-BE" dirty="0"/>
          </a:p>
          <a:p>
            <a:endParaRPr lang="fr-BE" dirty="0"/>
          </a:p>
          <a:p>
            <a:r>
              <a:rPr lang="fr-BE" dirty="0"/>
              <a:t>Evaluation de l’ODR </a:t>
            </a:r>
          </a:p>
          <a:p>
            <a:r>
              <a:rPr lang="fr-BE" dirty="0"/>
              <a:t>dans sa concrétisation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BE" dirty="0"/>
              <a:t>-t-on atteint les objectifs ?</a:t>
            </a:r>
          </a:p>
          <a:p>
            <a:endParaRPr lang="fr-FR" dirty="0"/>
          </a:p>
          <a:p>
            <a:r>
              <a:rPr lang="fr-FR" dirty="0"/>
              <a:t>1</a:t>
            </a:r>
            <a:r>
              <a:rPr lang="fr-BE" dirty="0"/>
              <a:t> Addendum (1 projet supplémentaire)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D573A5-C58F-4474-BCEC-7B9EE4AAEF7B}"/>
              </a:ext>
            </a:extLst>
          </p:cNvPr>
          <p:cNvSpPr txBox="1"/>
          <p:nvPr/>
        </p:nvSpPr>
        <p:spPr>
          <a:xfrm>
            <a:off x="1735970" y="954997"/>
            <a:ext cx="760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2 aspects</a:t>
            </a:r>
            <a:endParaRPr lang="fr-BE" sz="240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A02899E-8041-4ECC-AE74-DF7A1659C02E}"/>
              </a:ext>
            </a:extLst>
          </p:cNvPr>
          <p:cNvCxnSpPr/>
          <p:nvPr/>
        </p:nvCxnSpPr>
        <p:spPr>
          <a:xfrm>
            <a:off x="5539149" y="1580465"/>
            <a:ext cx="0" cy="5277535"/>
          </a:xfrm>
          <a:prstGeom prst="line">
            <a:avLst/>
          </a:prstGeom>
          <a:ln w="73025" cmpd="dbl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7553A73C-4C99-427B-8991-1CACD30B5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477" y="4307070"/>
            <a:ext cx="2096234" cy="235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EC4919-B963-4F10-BA41-F8A749C70E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012"/>
          <a:stretch/>
        </p:blipFill>
        <p:spPr>
          <a:xfrm>
            <a:off x="6693306" y="4310602"/>
            <a:ext cx="2065899" cy="239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65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8" y="191432"/>
            <a:ext cx="9537783" cy="549469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Evaluation à mi-parcours de l’ODR</a:t>
            </a:r>
          </a:p>
        </p:txBody>
      </p:sp>
      <p:sp>
        <p:nvSpPr>
          <p:cNvPr id="12" name="Rectangle 11" descr="Engrenages">
            <a:extLst>
              <a:ext uri="{FF2B5EF4-FFF2-40B4-BE49-F238E27FC236}">
                <a16:creationId xmlns:a16="http://schemas.microsoft.com/office/drawing/2014/main" id="{63C20CE2-049D-4516-9403-CC882BF44D24}"/>
              </a:ext>
            </a:extLst>
          </p:cNvPr>
          <p:cNvSpPr/>
          <p:nvPr/>
        </p:nvSpPr>
        <p:spPr>
          <a:xfrm>
            <a:off x="356043" y="-1504232"/>
            <a:ext cx="218141" cy="18188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4981" y="-138451"/>
            <a:ext cx="178391" cy="178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9D573A5-C58F-4474-BCEC-7B9EE4AAEF7B}"/>
              </a:ext>
            </a:extLst>
          </p:cNvPr>
          <p:cNvSpPr txBox="1"/>
          <p:nvPr/>
        </p:nvSpPr>
        <p:spPr>
          <a:xfrm>
            <a:off x="1167389" y="1025201"/>
            <a:ext cx="760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Méthode de travail</a:t>
            </a:r>
            <a:endParaRPr lang="fr-BE" sz="240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A02899E-8041-4ECC-AE74-DF7A1659C02E}"/>
              </a:ext>
            </a:extLst>
          </p:cNvPr>
          <p:cNvCxnSpPr>
            <a:cxnSpLocks/>
          </p:cNvCxnSpPr>
          <p:nvPr/>
        </p:nvCxnSpPr>
        <p:spPr>
          <a:xfrm>
            <a:off x="3102668" y="2240585"/>
            <a:ext cx="69382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84BD814-D38C-4F8C-8BFA-A7161FCADF8A}"/>
              </a:ext>
            </a:extLst>
          </p:cNvPr>
          <p:cNvSpPr txBox="1"/>
          <p:nvPr/>
        </p:nvSpPr>
        <p:spPr>
          <a:xfrm>
            <a:off x="338970" y="1887481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Phase 1</a:t>
            </a:r>
          </a:p>
          <a:p>
            <a:r>
              <a:rPr lang="fr-BE" dirty="0"/>
              <a:t>réflexions individuelles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072E3E-9306-4ED0-B0C4-0E2466EA0B8F}"/>
              </a:ext>
            </a:extLst>
          </p:cNvPr>
          <p:cNvSpPr txBox="1"/>
          <p:nvPr/>
        </p:nvSpPr>
        <p:spPr>
          <a:xfrm>
            <a:off x="3985450" y="1887480"/>
            <a:ext cx="225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Phase 2 (9 mars)</a:t>
            </a:r>
          </a:p>
          <a:p>
            <a:r>
              <a:rPr lang="fr-BE" dirty="0"/>
              <a:t>réflexion collective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5380E8-0A9D-4F5F-8121-E0C5947E8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3" y="2727080"/>
            <a:ext cx="1459919" cy="164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711898-00A9-4924-BA01-A714E1F49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450" y="2777145"/>
            <a:ext cx="2604502" cy="1543140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EE1A712-9F11-4751-9CCD-FA0CAC46CFE2}"/>
              </a:ext>
            </a:extLst>
          </p:cNvPr>
          <p:cNvCxnSpPr>
            <a:cxnSpLocks/>
          </p:cNvCxnSpPr>
          <p:nvPr/>
        </p:nvCxnSpPr>
        <p:spPr>
          <a:xfrm>
            <a:off x="3043143" y="3548715"/>
            <a:ext cx="81287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9E1C47A-9027-48CB-B058-7509BE32C67B}"/>
              </a:ext>
            </a:extLst>
          </p:cNvPr>
          <p:cNvCxnSpPr>
            <a:cxnSpLocks/>
          </p:cNvCxnSpPr>
          <p:nvPr/>
        </p:nvCxnSpPr>
        <p:spPr>
          <a:xfrm>
            <a:off x="6892459" y="3548715"/>
            <a:ext cx="69382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F87CE864-B6E5-474D-883C-6E7C702B2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450" y="4838994"/>
            <a:ext cx="2604502" cy="1543140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6FFD471-BDF1-433C-A2F7-63CBDE0D7B32}"/>
              </a:ext>
            </a:extLst>
          </p:cNvPr>
          <p:cNvCxnSpPr>
            <a:cxnSpLocks/>
          </p:cNvCxnSpPr>
          <p:nvPr/>
        </p:nvCxnSpPr>
        <p:spPr>
          <a:xfrm>
            <a:off x="6951078" y="5610564"/>
            <a:ext cx="69382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3D4C4AB-C862-489F-B3F8-D1BE2DFE6548}"/>
              </a:ext>
            </a:extLst>
          </p:cNvPr>
          <p:cNvSpPr txBox="1"/>
          <p:nvPr/>
        </p:nvSpPr>
        <p:spPr>
          <a:xfrm>
            <a:off x="7888794" y="3364049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Evaluation du Fonctionnement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E120E2-3BB2-41C2-974F-318808EC701F}"/>
              </a:ext>
            </a:extLst>
          </p:cNvPr>
          <p:cNvSpPr txBox="1"/>
          <p:nvPr/>
        </p:nvSpPr>
        <p:spPr>
          <a:xfrm>
            <a:off x="7888794" y="5425898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Evaluation de la stratégie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BDB01E5-EF62-4354-B6D1-950F359F77B6}"/>
              </a:ext>
            </a:extLst>
          </p:cNvPr>
          <p:cNvCxnSpPr>
            <a:cxnSpLocks/>
          </p:cNvCxnSpPr>
          <p:nvPr/>
        </p:nvCxnSpPr>
        <p:spPr>
          <a:xfrm>
            <a:off x="3043143" y="5610564"/>
            <a:ext cx="81287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1E94F2D7-7615-4394-9A76-D2D7811273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012"/>
          <a:stretch/>
        </p:blipFill>
        <p:spPr>
          <a:xfrm>
            <a:off x="353046" y="4761333"/>
            <a:ext cx="1465912" cy="169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57DF54F-5332-4B90-88DC-5FFF649A70EB}"/>
              </a:ext>
            </a:extLst>
          </p:cNvPr>
          <p:cNvCxnSpPr>
            <a:cxnSpLocks/>
          </p:cNvCxnSpPr>
          <p:nvPr/>
        </p:nvCxnSpPr>
        <p:spPr>
          <a:xfrm>
            <a:off x="6951078" y="2179928"/>
            <a:ext cx="693828" cy="0"/>
          </a:xfrm>
          <a:prstGeom prst="line">
            <a:avLst/>
          </a:prstGeom>
          <a:ln w="73025" cmpd="dbl"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BDEC649-8931-427D-929B-7967BD9213A8}"/>
              </a:ext>
            </a:extLst>
          </p:cNvPr>
          <p:cNvSpPr txBox="1"/>
          <p:nvPr/>
        </p:nvSpPr>
        <p:spPr>
          <a:xfrm>
            <a:off x="7890332" y="2025979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Rapport annuel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3946ED-BC09-4D17-8324-FD35B6C2E9E6}"/>
              </a:ext>
            </a:extLst>
          </p:cNvPr>
          <p:cNvSpPr/>
          <p:nvPr/>
        </p:nvSpPr>
        <p:spPr>
          <a:xfrm>
            <a:off x="2014842" y="4793962"/>
            <a:ext cx="1774724" cy="581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 réponses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691D0-71FD-4AC4-A932-18837099B8BE}"/>
              </a:ext>
            </a:extLst>
          </p:cNvPr>
          <p:cNvSpPr/>
          <p:nvPr/>
        </p:nvSpPr>
        <p:spPr>
          <a:xfrm>
            <a:off x="2013344" y="2802749"/>
            <a:ext cx="1774724" cy="581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 réponses</a:t>
            </a:r>
          </a:p>
        </p:txBody>
      </p:sp>
    </p:spTree>
    <p:extLst>
      <p:ext uri="{BB962C8B-B14F-4D97-AF65-F5344CB8AC3E}">
        <p14:creationId xmlns:p14="http://schemas.microsoft.com/office/powerpoint/2010/main" val="66510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D0198-CFFA-470C-B5E4-7398BEDC0CF1}"/>
              </a:ext>
            </a:extLst>
          </p:cNvPr>
          <p:cNvSpPr/>
          <p:nvPr/>
        </p:nvSpPr>
        <p:spPr>
          <a:xfrm>
            <a:off x="0" y="3032273"/>
            <a:ext cx="12085674" cy="345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CONCLUSIONS : </a:t>
            </a:r>
            <a:r>
              <a:rPr lang="fr-BE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Rappel des missions inscrites dans le ROI (règlement d’ordre intérieur) de la CLDR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Mieux et plus utiliser la CLDR en tant que commission d’avis sur des dossiers communaux importants qui concernent les villages de l’entité.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Favoriser des projets avec participation des citoyens sur le terrain (besoin de concret)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Mieux et plus communiquer auprès de la population sur les travaux de la CLDR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Le nombre de participants diminue (à vérifier …) refaire des appels à candidatures ?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000" spc="15" dirty="0">
                <a:solidFill>
                  <a:srgbClr val="202124"/>
                </a:solid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Améliorer la convivialité dans les réunions ; comment ? 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0BA3F6-3888-42D4-BF3B-9B0DFD07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45" y="-1"/>
            <a:ext cx="12242045" cy="2923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938EA-6DE2-4C4F-A871-05B2C6043C9E}"/>
              </a:ext>
            </a:extLst>
          </p:cNvPr>
          <p:cNvSpPr/>
          <p:nvPr/>
        </p:nvSpPr>
        <p:spPr>
          <a:xfrm rot="21048997">
            <a:off x="6099638" y="689114"/>
            <a:ext cx="5671931" cy="1167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Epilogue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COMMENTAIRES et PROPOSITIONS :</a:t>
            </a:r>
          </a:p>
        </p:txBody>
      </p:sp>
    </p:spTree>
    <p:extLst>
      <p:ext uri="{BB962C8B-B14F-4D97-AF65-F5344CB8AC3E}">
        <p14:creationId xmlns:p14="http://schemas.microsoft.com/office/powerpoint/2010/main" val="3117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EBCA2D-12EB-46E3-976E-BE7225E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020327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C03EB8E-011B-49DB-BE95-1512D4D53E22}"/>
              </a:ext>
            </a:extLst>
          </p:cNvPr>
          <p:cNvGraphicFramePr/>
          <p:nvPr>
            <p:extLst/>
          </p:nvPr>
        </p:nvGraphicFramePr>
        <p:xfrm>
          <a:off x="1056168" y="3429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95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7F48CBD-4174-485C-A553-3BBDAC03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1337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2EE8089C-B9B0-40B1-973D-7758919DE71E}"/>
              </a:ext>
            </a:extLst>
          </p:cNvPr>
          <p:cNvSpPr/>
          <p:nvPr/>
        </p:nvSpPr>
        <p:spPr>
          <a:xfrm>
            <a:off x="5287617" y="4465983"/>
            <a:ext cx="556591" cy="437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lèche : double flèche horizontale 3">
            <a:extLst>
              <a:ext uri="{FF2B5EF4-FFF2-40B4-BE49-F238E27FC236}">
                <a16:creationId xmlns:a16="http://schemas.microsoft.com/office/drawing/2014/main" id="{9D8AB53B-70B4-4020-ADE0-5F91877F4A17}"/>
              </a:ext>
            </a:extLst>
          </p:cNvPr>
          <p:cNvSpPr/>
          <p:nvPr/>
        </p:nvSpPr>
        <p:spPr>
          <a:xfrm>
            <a:off x="405115" y="333375"/>
            <a:ext cx="11405886" cy="390525"/>
          </a:xfrm>
          <a:prstGeom prst="leftRightArrow">
            <a:avLst/>
          </a:prstGeom>
          <a:gradFill flip="none" rotWithShape="1">
            <a:gsLst>
              <a:gs pos="81416">
                <a:schemeClr val="bg2">
                  <a:alpha val="55000"/>
                </a:schemeClr>
              </a:gs>
              <a:gs pos="55000">
                <a:srgbClr val="FF0000"/>
              </a:gs>
              <a:gs pos="39000">
                <a:schemeClr val="tx1"/>
              </a:gs>
              <a:gs pos="70000">
                <a:srgbClr val="57B15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393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54B57AC-C8E8-4D6F-9D8C-81DB5F5B8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446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29482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B5E09D5-810F-4CD7-8B7B-A818000EBA8F}">
  <we:reference id="wa104178141" version="4.3.3.0" store="fr-F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1068</Words>
  <Application>Microsoft Office PowerPoint</Application>
  <PresentationFormat>Grand écran</PresentationFormat>
  <Paragraphs>172</Paragraphs>
  <Slides>21</Slides>
  <Notes>14</Notes>
  <HiddenSlides>2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Aharoni</vt:lpstr>
      <vt:lpstr>Arial</vt:lpstr>
      <vt:lpstr>Calibri</vt:lpstr>
      <vt:lpstr>Epilogue</vt:lpstr>
      <vt:lpstr>Futura Medium</vt:lpstr>
      <vt:lpstr>FuturaTDem</vt:lpstr>
      <vt:lpstr>Symbol</vt:lpstr>
      <vt:lpstr>Times New Roman</vt:lpstr>
      <vt:lpstr>Wingdings</vt:lpstr>
      <vt:lpstr>Wingdings 3</vt:lpstr>
      <vt:lpstr>1_Thème Office</vt:lpstr>
      <vt:lpstr>Présentation PowerPoint</vt:lpstr>
      <vt:lpstr>Présentation PowerPoint</vt:lpstr>
      <vt:lpstr>Présentation PowerPoint</vt:lpstr>
      <vt:lpstr>2. Evaluation à mi-parcours de l’ODR</vt:lpstr>
      <vt:lpstr>Evaluation à mi-parcours de l’ODR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BEURTHIER Laurent</dc:creator>
  <cp:lastModifiedBy>LEGRAND Vincent</cp:lastModifiedBy>
  <cp:revision>372</cp:revision>
  <dcterms:created xsi:type="dcterms:W3CDTF">2020-12-16T11:06:16Z</dcterms:created>
  <dcterms:modified xsi:type="dcterms:W3CDTF">2023-03-09T16:36:45Z</dcterms:modified>
</cp:coreProperties>
</file>