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webextensions/webextension2.xml" ContentType="application/vnd.ms-office.webextension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55.jpg" ContentType="image/jpg"/>
  <Override PartName="/ppt/media/image57.jpg" ContentType="image/jpg"/>
  <Override PartName="/ppt/notesSlides/notesSlide21.xml" ContentType="application/vnd.openxmlformats-officedocument.presentationml.notesSlide+xml"/>
  <Override PartName="/ppt/media/image58.jpg" ContentType="image/jpg"/>
  <Override PartName="/ppt/media/image59.jpg" ContentType="image/jpg"/>
  <Override PartName="/ppt/notesSlides/notesSlide22.xml" ContentType="application/vnd.openxmlformats-officedocument.presentationml.notesSlide+xml"/>
  <Override PartName="/ppt/media/image60.jpg" ContentType="image/jpg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61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media/image71.jpg" ContentType="image/jp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8" r:id="rId2"/>
    <p:sldMasterId id="2147483727" r:id="rId3"/>
  </p:sldMasterIdLst>
  <p:notesMasterIdLst>
    <p:notesMasterId r:id="rId67"/>
  </p:notesMasterIdLst>
  <p:sldIdLst>
    <p:sldId id="263" r:id="rId4"/>
    <p:sldId id="273" r:id="rId5"/>
    <p:sldId id="622" r:id="rId6"/>
    <p:sldId id="1204" r:id="rId7"/>
    <p:sldId id="1210" r:id="rId8"/>
    <p:sldId id="1207" r:id="rId9"/>
    <p:sldId id="1209" r:id="rId10"/>
    <p:sldId id="1218" r:id="rId11"/>
    <p:sldId id="1215" r:id="rId12"/>
    <p:sldId id="1217" r:id="rId13"/>
    <p:sldId id="1212" r:id="rId14"/>
    <p:sldId id="1214" r:id="rId15"/>
    <p:sldId id="1216" r:id="rId16"/>
    <p:sldId id="1213" r:id="rId17"/>
    <p:sldId id="1211" r:id="rId18"/>
    <p:sldId id="1223" r:id="rId19"/>
    <p:sldId id="1226" r:id="rId20"/>
    <p:sldId id="1224" r:id="rId21"/>
    <p:sldId id="1220" r:id="rId22"/>
    <p:sldId id="1221" r:id="rId23"/>
    <p:sldId id="1222" r:id="rId24"/>
    <p:sldId id="1225" r:id="rId25"/>
    <p:sldId id="658" r:id="rId26"/>
    <p:sldId id="518" r:id="rId27"/>
    <p:sldId id="1206" r:id="rId28"/>
    <p:sldId id="1205" r:id="rId29"/>
    <p:sldId id="1148" r:id="rId30"/>
    <p:sldId id="685" r:id="rId31"/>
    <p:sldId id="1201" r:id="rId32"/>
    <p:sldId id="1147" r:id="rId33"/>
    <p:sldId id="1194" r:id="rId34"/>
    <p:sldId id="669" r:id="rId35"/>
    <p:sldId id="757" r:id="rId36"/>
    <p:sldId id="646" r:id="rId37"/>
    <p:sldId id="647" r:id="rId38"/>
    <p:sldId id="648" r:id="rId39"/>
    <p:sldId id="649" r:id="rId40"/>
    <p:sldId id="650" r:id="rId41"/>
    <p:sldId id="651" r:id="rId42"/>
    <p:sldId id="652" r:id="rId43"/>
    <p:sldId id="653" r:id="rId44"/>
    <p:sldId id="654" r:id="rId45"/>
    <p:sldId id="1195" r:id="rId46"/>
    <p:sldId id="1196" r:id="rId47"/>
    <p:sldId id="1203" r:id="rId48"/>
    <p:sldId id="684" r:id="rId49"/>
    <p:sldId id="640" r:id="rId50"/>
    <p:sldId id="656" r:id="rId51"/>
    <p:sldId id="1228" r:id="rId52"/>
    <p:sldId id="630" r:id="rId53"/>
    <p:sldId id="1227" r:id="rId54"/>
    <p:sldId id="1208" r:id="rId55"/>
    <p:sldId id="294" r:id="rId56"/>
    <p:sldId id="625" r:id="rId57"/>
    <p:sldId id="608" r:id="rId58"/>
    <p:sldId id="276" r:id="rId59"/>
    <p:sldId id="632" r:id="rId60"/>
    <p:sldId id="633" r:id="rId61"/>
    <p:sldId id="634" r:id="rId62"/>
    <p:sldId id="635" r:id="rId63"/>
    <p:sldId id="636" r:id="rId64"/>
    <p:sldId id="637" r:id="rId65"/>
    <p:sldId id="638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9DF8A905-4864-4823-BE01-CF4DFEBE5E9A}">
          <p14:sldIdLst>
            <p14:sldId id="263"/>
            <p14:sldId id="273"/>
            <p14:sldId id="622"/>
            <p14:sldId id="1204"/>
            <p14:sldId id="1210"/>
            <p14:sldId id="1207"/>
            <p14:sldId id="1209"/>
            <p14:sldId id="1218"/>
            <p14:sldId id="1215"/>
            <p14:sldId id="1217"/>
            <p14:sldId id="1212"/>
            <p14:sldId id="1214"/>
            <p14:sldId id="1216"/>
            <p14:sldId id="1213"/>
            <p14:sldId id="1211"/>
            <p14:sldId id="1223"/>
            <p14:sldId id="1226"/>
            <p14:sldId id="1224"/>
            <p14:sldId id="1220"/>
            <p14:sldId id="1221"/>
            <p14:sldId id="1222"/>
            <p14:sldId id="1225"/>
            <p14:sldId id="658"/>
            <p14:sldId id="518"/>
            <p14:sldId id="1206"/>
            <p14:sldId id="1205"/>
            <p14:sldId id="1148"/>
            <p14:sldId id="685"/>
            <p14:sldId id="1201"/>
            <p14:sldId id="1147"/>
            <p14:sldId id="1194"/>
            <p14:sldId id="669"/>
            <p14:sldId id="757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1195"/>
            <p14:sldId id="1196"/>
            <p14:sldId id="1203"/>
            <p14:sldId id="684"/>
            <p14:sldId id="640"/>
            <p14:sldId id="656"/>
            <p14:sldId id="1228"/>
            <p14:sldId id="630"/>
            <p14:sldId id="1227"/>
            <p14:sldId id="1208"/>
            <p14:sldId id="294"/>
            <p14:sldId id="625"/>
            <p14:sldId id="608"/>
            <p14:sldId id="276"/>
            <p14:sldId id="632"/>
            <p14:sldId id="633"/>
            <p14:sldId id="634"/>
            <p14:sldId id="635"/>
            <p14:sldId id="636"/>
            <p14:sldId id="637"/>
            <p14:sldId id="6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C048"/>
    <a:srgbClr val="57B152"/>
    <a:srgbClr val="4AAF21"/>
    <a:srgbClr val="76B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83977" autoAdjust="0"/>
  </p:normalViewPr>
  <p:slideViewPr>
    <p:cSldViewPr snapToGrid="0">
      <p:cViewPr varScale="1">
        <p:scale>
          <a:sx n="96" d="100"/>
          <a:sy n="96" d="100"/>
        </p:scale>
        <p:origin x="1110" y="84"/>
      </p:cViewPr>
      <p:guideLst/>
    </p:cSldViewPr>
  </p:slideViewPr>
  <p:notesTextViewPr>
    <p:cViewPr>
      <p:scale>
        <a:sx n="1" d="1"/>
        <a:sy n="1" d="1"/>
      </p:scale>
      <p:origin x="0" y="-258"/>
    </p:cViewPr>
  </p:notesTextViewPr>
  <p:sorterViewPr>
    <p:cViewPr varScale="1">
      <p:scale>
        <a:sx n="100" d="100"/>
        <a:sy n="100" d="100"/>
      </p:scale>
      <p:origin x="0" y="-21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24B73-92C7-4F26-9FE5-351853F89E64}" type="datetimeFigureOut">
              <a:rPr lang="fr-BE" smtClean="0"/>
              <a:t>12-12-22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702E3-13B1-4B95-9EAD-699A467A8F8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993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8286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Odeigne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3674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Focus</a:t>
            </a:r>
            <a:r>
              <a:rPr lang="fr-BE" baseline="0" dirty="0"/>
              <a:t> mettre en avant</a:t>
            </a:r>
          </a:p>
          <a:p>
            <a:r>
              <a:rPr lang="fr-BE" baseline="0" dirty="0"/>
              <a:t>3X avis CLDR</a:t>
            </a:r>
          </a:p>
          <a:p>
            <a:r>
              <a:rPr lang="fr-BE" baseline="0" dirty="0"/>
              <a:t>Projets DR = projets matériels subventionnés jusqu’à 80%</a:t>
            </a:r>
          </a:p>
          <a:p>
            <a:r>
              <a:rPr lang="fr-BE" baseline="0" dirty="0"/>
              <a:t>Pour une commune 2 intérêts = projets participatifs et financés</a:t>
            </a:r>
          </a:p>
          <a:p>
            <a:r>
              <a:rPr lang="fr-BE" baseline="0" dirty="0"/>
              <a:t>Entre le moment où on introduit une demande de convention (subvention) et le début des travaux : 3 ans (parfois moins, parfois plus)</a:t>
            </a:r>
          </a:p>
          <a:p>
            <a:endParaRPr lang="fr-BE" baseline="0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dirty="0"/>
              <a:t>Voies lentes : la ministre a reporté sa décision à fin septembre. Nous tiendrons la CLDR informée par mail en cas d’avancée,</a:t>
            </a:r>
          </a:p>
          <a:p>
            <a:r>
              <a:rPr lang="fr-BE" dirty="0"/>
              <a:t>Entrées de village: L’AP a commencé à se pencher sur le projet. Il a pris du retard car a dû se pencher sur d’autres projets communaux plus urgents</a:t>
            </a:r>
          </a:p>
          <a:p>
            <a:r>
              <a:rPr lang="fr-BE" dirty="0"/>
              <a:t>Logements: on attend la signature de la ministre</a:t>
            </a:r>
          </a:p>
          <a:p>
            <a:r>
              <a:rPr lang="fr-BE" dirty="0"/>
              <a:t>Carrefour: Les travaux financés par le DR sont terminés. Il reste les trottoirs. Patrick Loos propose que la CLDR inaugure le projet lorsqu’il sera complétement terminé,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885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Voir avec l’échevin si OK pour l’auteur de projet de venir présenter ?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1529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10 minutes 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Jacques Stein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Gregory </a:t>
            </a:r>
            <a:r>
              <a:rPr lang="fr-BE" dirty="0" err="1"/>
              <a:t>Mahy</a:t>
            </a:r>
            <a:endParaRPr lang="fr-B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Michel </a:t>
            </a:r>
            <a:r>
              <a:rPr lang="fr-BE" dirty="0" err="1"/>
              <a:t>Fautsch</a:t>
            </a:r>
            <a:endParaRPr lang="fr-B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Julien Lebrun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Fonctionnaire de terrain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Stéphane </a:t>
            </a:r>
            <a:r>
              <a:rPr lang="fr-BE" dirty="0" err="1"/>
              <a:t>Rixhon</a:t>
            </a:r>
            <a:endParaRPr lang="fr-B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Philippe </a:t>
            </a:r>
            <a:r>
              <a:rPr lang="fr-BE" dirty="0" err="1"/>
              <a:t>Goffart</a:t>
            </a:r>
            <a:endParaRPr lang="fr-BE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BE" dirty="0"/>
              <a:t>Julien </a:t>
            </a:r>
            <a:r>
              <a:rPr lang="fr-BE" dirty="0" err="1"/>
              <a:t>Deleval</a:t>
            </a:r>
            <a:endParaRPr lang="fr-BE" dirty="0"/>
          </a:p>
          <a:p>
            <a:r>
              <a:rPr lang="fr-BE" dirty="0"/>
              <a:t>+Gregory Salle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36570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Modification sur l’onglet de Manhayjeparticipe.info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186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/>
              <a:t>1. La CLDR a décidé que le pourcentage maximum du budget participatif pour un projet </a:t>
            </a:r>
            <a:br>
              <a:rPr lang="fr-BE" sz="1200" dirty="0"/>
            </a:br>
            <a:r>
              <a:rPr lang="fr-BE" sz="1200" dirty="0"/>
              <a:t>ne doit pas dépasser 50% du budget participatif. Donc maximum 10.000€ par projet. </a:t>
            </a:r>
          </a:p>
          <a:p>
            <a:endParaRPr lang="fr-BE" sz="1200" dirty="0"/>
          </a:p>
          <a:p>
            <a:r>
              <a:rPr lang="fr-BE" sz="1200" dirty="0"/>
              <a:t>2. Le comité de validation des projet sera un groupe de citoyens composé d’un citoyen par village qui rendra sa décision à la CLDR</a:t>
            </a:r>
          </a:p>
          <a:p>
            <a:endParaRPr lang="fr-BE" sz="1200" dirty="0"/>
          </a:p>
          <a:p>
            <a:r>
              <a:rPr lang="fr-BE" sz="1200" dirty="0"/>
              <a:t>3. La définition de l’intérêt général devra être fournie par le porteur de projet</a:t>
            </a:r>
          </a:p>
          <a:p>
            <a:endParaRPr lang="fr-BE" sz="1200" dirty="0"/>
          </a:p>
          <a:p>
            <a:r>
              <a:rPr lang="fr-BE" sz="1200" dirty="0"/>
              <a:t>4. Pour savoir si le projet à un impact durable, le comité de sélection se référera à la charte utilisée pour les logements intergénérationnels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08407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dirty="0"/>
              <a:t>Charte élaborée en CLDR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567504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BE" altLang="fr-FR" dirty="0"/>
              <a:t>Prévoir une date avec le comité de sélection puis avec la CLDR pour une réunion sur l’approbation des candidats</a:t>
            </a:r>
          </a:p>
          <a:p>
            <a:pPr eaLnBrk="1" hangingPunct="1">
              <a:spcBef>
                <a:spcPct val="0"/>
              </a:spcBef>
            </a:pPr>
            <a:r>
              <a:rPr lang="fr-BE" altLang="fr-FR" dirty="0"/>
              <a:t>Pour l’analyse de recevabilité: Possibilité de rassembler uniquement la CLDR (une réunion au lieu de deux) puisque ce sont des critères objectifs ! </a:t>
            </a:r>
            <a:r>
              <a:rPr lang="fr-BE" altLang="fr-FR" dirty="0">
                <a:sym typeface="Wingdings" panose="05000000000000000000" pitchFamily="2" charset="2"/>
              </a:rPr>
              <a:t> prévoir réunion de la CLDR 6-7-9/03/23</a:t>
            </a:r>
            <a:endParaRPr lang="fr-BE" altLang="fr-FR" dirty="0"/>
          </a:p>
          <a:p>
            <a:pPr eaLnBrk="1" hangingPunct="1">
              <a:spcBef>
                <a:spcPct val="0"/>
              </a:spcBef>
            </a:pPr>
            <a:r>
              <a:rPr lang="fr-BE" altLang="fr-FR" dirty="0"/>
              <a:t>Si vote, juste le comité de sélection puis la CLDR approuve le choix du CS.</a:t>
            </a:r>
          </a:p>
        </p:txBody>
      </p:sp>
      <p:sp>
        <p:nvSpPr>
          <p:cNvPr id="4096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1BE2738-7EE7-428E-AF2E-C85A3D8D54D8}" type="slidenum">
              <a:rPr lang="fr-FR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38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CW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(création d’un compte nécessaire)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144001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﻿AK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2E5AB4-851E-49B5-89EB-61AB62DF0B44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639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29822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67210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>
                <a:latin typeface="Arial" panose="020B0604020202020204" pitchFamily="34" charset="0"/>
                <a:cs typeface="Arial" panose="020B0604020202020204" pitchFamily="34" charset="0"/>
              </a:rPr>
              <a:t>NUMERIQUEMENT</a:t>
            </a:r>
            <a:r>
              <a:rPr lang="fr-BE" baseline="0" dirty="0"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</a:p>
          <a:p>
            <a:pPr marL="12700" marR="6350" algn="just">
              <a:lnSpc>
                <a:spcPct val="116500"/>
              </a:lnSpc>
              <a:spcBef>
                <a:spcPts val="100"/>
              </a:spcBef>
            </a:pP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</a:t>
            </a:r>
            <a:r>
              <a:rPr lang="fr-FR" sz="1200" spc="6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d'une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vignette, 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complétée directement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porteur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 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(titre,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résumé,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photo,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demandé).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cliquant 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celle-ci, </a:t>
            </a:r>
            <a:r>
              <a:rPr lang="fr-FR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chacun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savoir </a:t>
            </a:r>
            <a:r>
              <a:rPr lang="fr-FR" sz="1200" spc="-204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le</a:t>
            </a:r>
            <a:r>
              <a:rPr lang="fr-FR" sz="1200" spc="-3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9525" algn="just">
              <a:lnSpc>
                <a:spcPct val="116500"/>
              </a:lnSpc>
              <a:spcBef>
                <a:spcPts val="1345"/>
              </a:spcBef>
            </a:pP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porteur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lang="fr-FR" sz="1200" spc="6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1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vignette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complété.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5850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6985">
              <a:lnSpc>
                <a:spcPct val="116500"/>
              </a:lnSpc>
              <a:spcBef>
                <a:spcPts val="5"/>
              </a:spcBef>
            </a:pPr>
            <a:r>
              <a:rPr lang="fr-FR" spc="30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Comité </a:t>
            </a:r>
            <a:r>
              <a:rPr lang="fr-FR" spc="80" dirty="0">
                <a:latin typeface="Arial" panose="020B0604020202020204" pitchFamily="34" charset="0"/>
                <a:cs typeface="Arial" panose="020B0604020202020204" pitchFamily="34" charset="0"/>
              </a:rPr>
              <a:t>sélectionne </a:t>
            </a:r>
            <a:r>
              <a:rPr lang="fr-FR" spc="55" dirty="0"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pc="65" dirty="0">
                <a:latin typeface="Arial" panose="020B0604020202020204" pitchFamily="34" charset="0"/>
                <a:cs typeface="Arial" panose="020B0604020202020204" pitchFamily="34" charset="0"/>
              </a:rPr>
              <a:t>projets recevables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pc="75" dirty="0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pc="-5" dirty="0"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fr-FR" spc="15" dirty="0">
                <a:latin typeface="Arial" panose="020B0604020202020204" pitchFamily="34" charset="0"/>
                <a:cs typeface="Arial" panose="020B0604020202020204" pitchFamily="34" charset="0"/>
              </a:rPr>
              <a:t>grille </a:t>
            </a:r>
            <a:r>
              <a:rPr lang="fr-FR" spc="20" dirty="0">
                <a:latin typeface="Arial" panose="020B0604020202020204" pitchFamily="34" charset="0"/>
                <a:cs typeface="Arial" panose="020B0604020202020204" pitchFamily="34" charset="0"/>
              </a:rPr>
              <a:t>d'analyse </a:t>
            </a:r>
            <a:r>
              <a:rPr lang="fr-FR" spc="30" dirty="0">
                <a:latin typeface="Arial" panose="020B0604020202020204" pitchFamily="34" charset="0"/>
                <a:cs typeface="Arial" panose="020B0604020202020204" pitchFamily="34" charset="0"/>
              </a:rPr>
              <a:t>(modèle </a:t>
            </a:r>
            <a:r>
              <a:rPr lang="fr-FR" spc="-50" dirty="0">
                <a:latin typeface="Arial" panose="020B0604020202020204" pitchFamily="34" charset="0"/>
                <a:cs typeface="Arial" panose="020B0604020202020204" pitchFamily="34" charset="0"/>
              </a:rPr>
              <a:t>FRW)</a:t>
            </a:r>
            <a:r>
              <a:rPr lang="fr-FR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pc="55" dirty="0">
                <a:latin typeface="Arial" panose="020B0604020202020204" pitchFamily="34" charset="0"/>
                <a:cs typeface="Arial" panose="020B0604020202020204" pitchFamily="34" charset="0"/>
              </a:rPr>
              <a:t>parcelle</a:t>
            </a:r>
            <a:r>
              <a:rPr lang="fr-FR" spc="-2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communale</a:t>
            </a: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100" dirty="0">
                <a:latin typeface="Arial" panose="020B0604020202020204" pitchFamily="34" charset="0"/>
                <a:cs typeface="Arial" panose="020B0604020202020204" pitchFamily="34" charset="0"/>
              </a:rPr>
              <a:t>rencontrer </a:t>
            </a:r>
            <a:r>
              <a:rPr lang="fr-FR" spc="65" dirty="0">
                <a:latin typeface="Arial" panose="020B0604020202020204" pitchFamily="34" charset="0"/>
                <a:cs typeface="Arial" panose="020B0604020202020204" pitchFamily="34" charset="0"/>
              </a:rPr>
              <a:t>l'intérêt</a:t>
            </a:r>
            <a:r>
              <a:rPr lang="fr-FR" spc="-2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général</a:t>
            </a: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60" dirty="0">
                <a:latin typeface="Arial" panose="020B0604020202020204" pitchFamily="34" charset="0"/>
                <a:cs typeface="Arial" panose="020B0604020202020204" pitchFamily="34" charset="0"/>
              </a:rPr>
              <a:t>répondre </a:t>
            </a:r>
            <a:r>
              <a:rPr lang="fr-FR" spc="35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pc="5" dirty="0"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pc="40" dirty="0">
                <a:latin typeface="Arial" panose="020B0604020202020204" pitchFamily="34" charset="0"/>
                <a:cs typeface="Arial" panose="020B0604020202020204" pitchFamily="34" charset="0"/>
              </a:rPr>
              <a:t>moins </a:t>
            </a:r>
            <a:r>
              <a:rPr lang="fr-FR" spc="-300" dirty="0">
                <a:latin typeface="Arial" panose="020B0604020202020204" pitchFamily="34" charset="0"/>
                <a:cs typeface="Arial" panose="020B0604020202020204" pitchFamily="34" charset="0"/>
              </a:rPr>
              <a:t>1   </a:t>
            </a:r>
            <a:r>
              <a:rPr lang="fr-FR" spc="60" dirty="0"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pc="70" dirty="0">
                <a:latin typeface="Arial" panose="020B0604020202020204" pitchFamily="34" charset="0"/>
                <a:cs typeface="Arial" panose="020B0604020202020204" pitchFamily="34" charset="0"/>
              </a:rPr>
              <a:t>objectifs </a:t>
            </a:r>
            <a:r>
              <a:rPr lang="fr-FR" spc="-25" dirty="0"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spc="-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-50" dirty="0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</a:p>
          <a:p>
            <a:pPr marL="12700" marR="6985">
              <a:lnSpc>
                <a:spcPct val="116500"/>
              </a:lnSpc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5" dirty="0">
                <a:latin typeface="Arial" panose="020B0604020202020204" pitchFamily="34" charset="0"/>
                <a:cs typeface="Arial" panose="020B0604020202020204" pitchFamily="34" charset="0"/>
              </a:rPr>
              <a:t>avoir </a:t>
            </a:r>
            <a:r>
              <a:rPr lang="fr-FR" spc="15" dirty="0"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pc="95" dirty="0">
                <a:latin typeface="Arial" panose="020B0604020202020204" pitchFamily="34" charset="0"/>
                <a:cs typeface="Arial" panose="020B0604020202020204" pitchFamily="34" charset="0"/>
              </a:rPr>
              <a:t>coût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inférieur </a:t>
            </a:r>
            <a:r>
              <a:rPr lang="fr-FR" spc="35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pc="135" dirty="0"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  <a:r>
              <a:rPr lang="fr-FR" spc="-25" dirty="0"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pc="70" dirty="0">
                <a:latin typeface="Arial" panose="020B0604020202020204" pitchFamily="34" charset="0"/>
                <a:cs typeface="Arial" panose="020B0604020202020204" pitchFamily="34" charset="0"/>
              </a:rPr>
              <a:t>montant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pc="25" dirty="0">
                <a:latin typeface="Arial" panose="020B0604020202020204" pitchFamily="34" charset="0"/>
                <a:cs typeface="Arial" panose="020B0604020202020204" pitchFamily="34" charset="0"/>
              </a:rPr>
              <a:t>l'enveloppe  </a:t>
            </a:r>
            <a:r>
              <a:rPr lang="fr-FR" spc="-25" dirty="0"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r>
              <a:rPr lang="fr-FR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10" dirty="0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r>
              <a:rPr lang="fr-FR" spc="-150" dirty="0"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FR" spc="75" dirty="0">
                <a:latin typeface="Arial" panose="020B0604020202020204" pitchFamily="34" charset="0"/>
                <a:cs typeface="Arial" panose="020B0604020202020204" pitchFamily="34" charset="0"/>
              </a:rPr>
              <a:t>correspondre </a:t>
            </a:r>
            <a:r>
              <a:rPr lang="fr-FR" spc="35" dirty="0"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pc="55" dirty="0">
                <a:latin typeface="Arial" panose="020B0604020202020204" pitchFamily="34" charset="0"/>
                <a:cs typeface="Arial" panose="020B0604020202020204" pitchFamily="34" charset="0"/>
              </a:rPr>
              <a:t>une </a:t>
            </a:r>
            <a:r>
              <a:rPr lang="fr-FR" spc="70" dirty="0">
                <a:latin typeface="Arial" panose="020B0604020202020204" pitchFamily="34" charset="0"/>
                <a:cs typeface="Arial" panose="020B0604020202020204" pitchFamily="34" charset="0"/>
              </a:rPr>
              <a:t>dépense </a:t>
            </a:r>
            <a:r>
              <a:rPr lang="fr-FR" spc="50" dirty="0">
                <a:latin typeface="Arial" panose="020B0604020202020204" pitchFamily="34" charset="0"/>
                <a:cs typeface="Arial" panose="020B0604020202020204" pitchFamily="34" charset="0"/>
              </a:rPr>
              <a:t>d'investissement </a:t>
            </a:r>
            <a:r>
              <a:rPr lang="fr-FR" spc="75" dirty="0">
                <a:latin typeface="Arial" panose="020B0604020202020204" pitchFamily="34" charset="0"/>
                <a:cs typeface="Arial" panose="020B0604020202020204" pitchFamily="34" charset="0"/>
              </a:rPr>
              <a:t>touchant</a:t>
            </a:r>
            <a:r>
              <a:rPr lang="fr-FR" spc="1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pc="45" dirty="0"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cadre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-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</a:t>
            </a:r>
            <a:r>
              <a:rPr lang="fr-BE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1200" spc="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-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fr-BE" sz="1200" spc="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BE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fr-BE" sz="1200" spc="1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fr-BE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-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permettant </a:t>
            </a:r>
            <a:r>
              <a:rPr lang="fr-BE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concrétisation </a:t>
            </a:r>
            <a:r>
              <a:rPr lang="fr-BE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BE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concrétisation </a:t>
            </a:r>
            <a:r>
              <a:rPr lang="fr-BE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BE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fr-BE" sz="1200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fr-BE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-1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  <a:r>
              <a:rPr lang="fr-BE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fr-BE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fr-BE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fr-BE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communale à portée communale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fr-BE" sz="1200" baseline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réaliste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200" spc="-2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détaillé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30"/>
              </a:spcBef>
            </a:pPr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0514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spc="-12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</a:t>
            </a:r>
            <a:r>
              <a:rPr lang="fr-BE" sz="1200" b="1" spc="-10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</a:t>
            </a:r>
            <a:r>
              <a:rPr lang="fr-BE" sz="1200" b="1" spc="-2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200" b="1" spc="-9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UNIQUEMENT</a:t>
            </a:r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0680">
              <a:lnSpc>
                <a:spcPct val="130700"/>
              </a:lnSpc>
              <a:spcBef>
                <a:spcPts val="1575"/>
              </a:spcBef>
            </a:pP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-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ayant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récoltés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votes 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obligatoirement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 </a:t>
            </a: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pourcentage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projet).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30700"/>
              </a:lnSpc>
              <a:spcBef>
                <a:spcPts val="1575"/>
              </a:spcBef>
            </a:pP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suivants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classement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s'ils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rentrent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restant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l'enveloppe,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déduction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premiers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lang="fr-FR" sz="1200" spc="-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donc.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spc="-12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</a:t>
            </a:r>
            <a:r>
              <a:rPr lang="fr-FR" sz="1200" b="1" spc="-10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 </a:t>
            </a:r>
            <a:r>
              <a:rPr lang="fr-FR" sz="1200" b="1" spc="-10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fr-FR" sz="1200" b="1" spc="-12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 </a:t>
            </a:r>
            <a:r>
              <a:rPr lang="fr-FR" sz="1200" b="1" spc="-8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COMITE </a:t>
            </a:r>
            <a:r>
              <a:rPr lang="fr-FR" sz="1200" b="1" spc="-215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200" b="1" spc="114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1" spc="-13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13995">
              <a:lnSpc>
                <a:spcPct val="130700"/>
              </a:lnSpc>
              <a:spcBef>
                <a:spcPts val="1575"/>
              </a:spcBef>
            </a:pP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classement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scrutins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pondération </a:t>
            </a:r>
            <a:r>
              <a:rPr lang="fr-FR" sz="1200" spc="1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50/50 </a:t>
            </a:r>
            <a:r>
              <a:rPr lang="fr-FR" sz="1200" spc="114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établi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de</a:t>
            </a:r>
            <a:r>
              <a:rPr lang="fr-FR" sz="1200" spc="-2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187960">
              <a:lnSpc>
                <a:spcPct val="130700"/>
              </a:lnSpc>
              <a:spcBef>
                <a:spcPts val="1575"/>
              </a:spcBef>
            </a:pP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celui-ci,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Comité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dressera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</a:t>
            </a:r>
            <a:r>
              <a:rPr lang="fr-FR" sz="1200" spc="-1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définitive 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sélectionnés</a:t>
            </a:r>
            <a:r>
              <a:rPr lang="fr-FR" sz="1200" spc="-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883285">
              <a:lnSpc>
                <a:spcPct val="130700"/>
              </a:lnSpc>
              <a:buChar char="-"/>
              <a:tabLst>
                <a:tab pos="222885" algn="l"/>
              </a:tabLst>
            </a:pP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-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premiers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 </a:t>
            </a: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fr-FR" sz="1200" spc="70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pourcetage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retenus)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30700"/>
              </a:lnSpc>
              <a:buChar char="-"/>
              <a:tabLst>
                <a:tab pos="222885" algn="l"/>
              </a:tabLst>
            </a:pP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suivants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classement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retenus 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s'ils </a:t>
            </a:r>
            <a:r>
              <a:rPr lang="fr-FR" sz="1200" spc="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rentrent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restant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1200" spc="-1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l'enveloppe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39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29514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>
              <a:lnSpc>
                <a:spcPct val="116500"/>
              </a:lnSpc>
              <a:spcBef>
                <a:spcPts val="1350"/>
              </a:spcBef>
            </a:pP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citoyen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</a:t>
            </a:r>
            <a:r>
              <a:rPr lang="fr-FR" sz="1200" spc="-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854" indent="-224790">
              <a:lnSpc>
                <a:spcPct val="100000"/>
              </a:lnSpc>
              <a:spcBef>
                <a:spcPts val="434"/>
              </a:spcBef>
              <a:buChar char="&gt;"/>
              <a:tabLst>
                <a:tab pos="237490" algn="l"/>
              </a:tabLst>
            </a:pP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dépenser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  <a:r>
              <a:rPr lang="fr-FR" sz="1200" spc="-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enveloppe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6854" indent="-224790">
              <a:lnSpc>
                <a:spcPct val="100000"/>
              </a:lnSpc>
              <a:spcBef>
                <a:spcPts val="434"/>
              </a:spcBef>
              <a:buChar char="&gt;"/>
              <a:tabLst>
                <a:tab pos="237490" algn="l"/>
              </a:tabLst>
            </a:pP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dépenser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lang="fr-FR" sz="1200" spc="-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FR" sz="1200" spc="-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dépenser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l'enveloppe.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gérer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enveloppe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grâce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l'encart </a:t>
            </a:r>
            <a:r>
              <a:rPr lang="fr-FR" sz="1200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"Mes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dépenses" 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(retrait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projet,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ajout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d'un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autre...). </a:t>
            </a:r>
            <a:r>
              <a:rPr lang="fr-FR" sz="1200" spc="-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peut </a:t>
            </a:r>
            <a:r>
              <a:rPr lang="fr-FR" sz="120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modifier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panier durant </a:t>
            </a:r>
            <a:r>
              <a:rPr lang="fr-FR" sz="120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toute </a:t>
            </a:r>
            <a:r>
              <a:rPr lang="fr-FR" sz="120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d'activation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1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</a:t>
            </a:r>
            <a:r>
              <a:rPr lang="fr-FR" sz="1200" spc="-1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40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35621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pc="-70" dirty="0">
                <a:latin typeface="Arial" panose="020B0604020202020204" pitchFamily="34" charset="0"/>
                <a:cs typeface="Arial" panose="020B0604020202020204" pitchFamily="34" charset="0"/>
              </a:rPr>
              <a:t>VOTES </a:t>
            </a:r>
            <a:r>
              <a:rPr lang="fr-BE" spc="-150" dirty="0"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  <a:r>
              <a:rPr lang="fr-BE" spc="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pc="-25" dirty="0">
                <a:latin typeface="Arial" panose="020B0604020202020204" pitchFamily="34" charset="0"/>
                <a:cs typeface="Arial" panose="020B0604020202020204" pitchFamily="34" charset="0"/>
              </a:rPr>
              <a:t>VISIBLES</a:t>
            </a:r>
          </a:p>
          <a:p>
            <a:pPr marL="12700" marR="436880" algn="just">
              <a:lnSpc>
                <a:spcPct val="130700"/>
              </a:lnSpc>
              <a:spcBef>
                <a:spcPts val="560"/>
              </a:spcBef>
            </a:pP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voient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fois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où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b="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 </a:t>
            </a:r>
            <a:r>
              <a:rPr lang="fr-FR" sz="1200" b="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été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placés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fr-FR" sz="1200" b="0" spc="-2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panier.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94970">
              <a:lnSpc>
                <a:spcPct val="130700"/>
              </a:lnSpc>
            </a:pP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évite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dès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lors que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plébiscités </a:t>
            </a:r>
            <a:r>
              <a:rPr lang="fr-FR" sz="1200" b="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soient </a:t>
            </a:r>
            <a:r>
              <a:rPr lang="fr-FR" sz="1200" b="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évidence </a:t>
            </a:r>
            <a:r>
              <a:rPr lang="fr-FR" sz="1200" b="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fr-FR" sz="1200" b="0" spc="-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 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votes </a:t>
            </a:r>
            <a:r>
              <a:rPr lang="fr-FR" sz="1200" b="0" spc="7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soient</a:t>
            </a:r>
            <a:r>
              <a:rPr lang="fr-FR" sz="1200" b="0" spc="-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tronqués.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pc="965" dirty="0">
                <a:latin typeface="Arial" panose="020B0604020202020204" pitchFamily="34" charset="0"/>
                <a:cs typeface="Arial" panose="020B0604020202020204" pitchFamily="34" charset="0"/>
              </a:rPr>
              <a:t>//</a:t>
            </a:r>
            <a:r>
              <a:rPr lang="fr-BE" spc="-110" dirty="0">
                <a:latin typeface="Arial" panose="020B0604020202020204" pitchFamily="34" charset="0"/>
                <a:cs typeface="Arial" panose="020B0604020202020204" pitchFamily="34" charset="0"/>
              </a:rPr>
              <a:t>GOUVERNANCE </a:t>
            </a:r>
            <a:r>
              <a:rPr lang="fr-BE" spc="-90" dirty="0">
                <a:latin typeface="Arial" panose="020B0604020202020204" pitchFamily="34" charset="0"/>
                <a:cs typeface="Arial" panose="020B0604020202020204" pitchFamily="34" charset="0"/>
              </a:rPr>
              <a:t>COMMUNALE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lang="fr-FR" sz="1200" b="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peuvent </a:t>
            </a:r>
            <a:r>
              <a:rPr lang="fr-FR" sz="1200" b="0" spc="1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rendre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compte  </a:t>
            </a:r>
            <a:r>
              <a:rPr lang="fr-FR" sz="1200" b="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qu'ils </a:t>
            </a:r>
            <a:r>
              <a:rPr lang="fr-FR" sz="1200" b="0" spc="9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 </a:t>
            </a:r>
            <a:r>
              <a:rPr lang="fr-FR" sz="1200" b="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peuvent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 </a:t>
            </a:r>
            <a:r>
              <a:rPr lang="fr-FR" sz="1200" b="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fr-FR" sz="1200" b="0" spc="-1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b="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  </a:t>
            </a:r>
            <a:r>
              <a:rPr lang="fr-FR" sz="1200" b="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</a:t>
            </a:r>
            <a:r>
              <a:rPr lang="fr-FR" sz="1200" b="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qu'ils </a:t>
            </a:r>
            <a:r>
              <a:rPr lang="fr-FR" sz="1200" b="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sont </a:t>
            </a:r>
            <a:r>
              <a:rPr lang="fr-FR" sz="1200" b="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limités </a:t>
            </a:r>
            <a:r>
              <a:rPr lang="fr-FR" sz="1200" b="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</a:t>
            </a:r>
            <a:r>
              <a:rPr lang="fr-FR" sz="1200" b="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montant </a:t>
            </a:r>
            <a:r>
              <a:rPr lang="fr-FR" sz="1200" b="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b="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leur 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enveloppe, </a:t>
            </a:r>
            <a:r>
              <a:rPr lang="fr-FR" sz="1200" b="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 </a:t>
            </a:r>
            <a:r>
              <a:rPr lang="fr-FR" sz="1200" b="0" spc="10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c'est </a:t>
            </a:r>
            <a:r>
              <a:rPr lang="fr-FR" sz="1200" b="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b="0" spc="1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FR" sz="1200" b="0" spc="-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lang="fr-FR" sz="1200" b="0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Commune.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BE" sz="1200" b="1" spc="-9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spc="1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Cette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fonctionnalité </a:t>
            </a:r>
            <a:r>
              <a:rPr lang="fr-FR" sz="1200" spc="114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 </a:t>
            </a:r>
            <a:r>
              <a:rPr lang="fr-FR" sz="12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engageante  </a:t>
            </a:r>
            <a:r>
              <a:rPr lang="fr-FR" sz="120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qu'un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"j'aime/j'aime </a:t>
            </a:r>
            <a:r>
              <a:rPr lang="fr-FR" sz="1200" spc="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pas". </a:t>
            </a:r>
            <a:r>
              <a:rPr lang="fr-FR" sz="1200" spc="1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 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demande </a:t>
            </a:r>
            <a:r>
              <a:rPr lang="fr-FR" sz="1200" spc="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aux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poser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</a:t>
            </a:r>
            <a:r>
              <a:rPr lang="fr-FR" sz="1200" spc="-9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choix 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réfléchis.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spc="55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spc="-85" dirty="0">
                <a:solidFill>
                  <a:srgbClr val="3D48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ATTRACTIVITE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procédé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marque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davantage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l'esprit </a:t>
            </a:r>
            <a:r>
              <a:rPr lang="fr-FR" sz="12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utilisateurs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tendance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1200" spc="8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générer  </a:t>
            </a:r>
            <a:r>
              <a:rPr lang="fr-FR" sz="1200" spc="2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davantage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publicité </a:t>
            </a:r>
            <a:r>
              <a:rPr lang="fr-FR" sz="1200" spc="-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bouche </a:t>
            </a:r>
            <a:r>
              <a:rPr lang="fr-FR" sz="1200" spc="3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oreille </a:t>
            </a:r>
            <a:r>
              <a:rPr lang="fr-FR" sz="1200" spc="1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</a:t>
            </a:r>
            <a:r>
              <a:rPr lang="fr-FR" sz="12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partage </a:t>
            </a:r>
            <a:r>
              <a:rPr lang="fr-FR" sz="1200" spc="4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 </a:t>
            </a:r>
            <a:r>
              <a:rPr lang="fr-FR" sz="1200" spc="5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FR" sz="1200" spc="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fr-FR" sz="1200" spc="-165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sociaux.</a:t>
            </a: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B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41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23058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6350" algn="just">
              <a:lnSpc>
                <a:spcPct val="116500"/>
              </a:lnSpc>
              <a:spcBef>
                <a:spcPts val="100"/>
              </a:spcBef>
            </a:pP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A </a:t>
            </a:r>
            <a:r>
              <a:rPr lang="fr-FR" sz="1200" spc="105" dirty="0">
                <a:solidFill>
                  <a:srgbClr val="EBEBEB"/>
                </a:solidFill>
                <a:latin typeface="+mn-lt"/>
                <a:cs typeface="Calibri"/>
              </a:rPr>
              <a:t>l'issue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150" dirty="0">
                <a:solidFill>
                  <a:srgbClr val="EBEBEB"/>
                </a:solidFill>
                <a:latin typeface="+mn-lt"/>
                <a:cs typeface="Calibri"/>
              </a:rPr>
              <a:t>procédure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vote,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65" dirty="0">
                <a:solidFill>
                  <a:srgbClr val="EBEBEB"/>
                </a:solidFill>
                <a:latin typeface="+mn-lt"/>
                <a:cs typeface="Calibri"/>
              </a:rPr>
              <a:t>Comité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sélection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adresse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66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10" dirty="0">
                <a:solidFill>
                  <a:srgbClr val="EBEBEB"/>
                </a:solidFill>
                <a:latin typeface="+mn-lt"/>
                <a:cs typeface="Calibri"/>
              </a:rPr>
              <a:t>liste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définitive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des </a:t>
            </a:r>
            <a:r>
              <a:rPr lang="fr-FR" sz="1200" spc="105" dirty="0">
                <a:solidFill>
                  <a:srgbClr val="EBEBEB"/>
                </a:solidFill>
                <a:latin typeface="+mn-lt"/>
                <a:cs typeface="Calibri"/>
              </a:rPr>
              <a:t>projets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sélectionnés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au </a:t>
            </a:r>
            <a:r>
              <a:rPr lang="fr-FR" sz="1200" spc="145" dirty="0">
                <a:solidFill>
                  <a:srgbClr val="EBEBEB"/>
                </a:solidFill>
                <a:latin typeface="+mn-lt"/>
                <a:cs typeface="Calibri"/>
              </a:rPr>
              <a:t>Collège</a:t>
            </a:r>
            <a:r>
              <a:rPr lang="fr-FR" sz="1200" spc="-130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communal.</a:t>
            </a:r>
            <a:endParaRPr lang="fr-FR" sz="1200" dirty="0">
              <a:latin typeface="+mn-lt"/>
              <a:cs typeface="Calibri"/>
            </a:endParaRPr>
          </a:p>
          <a:p>
            <a:pPr marL="12700" marR="12700" algn="just">
              <a:lnSpc>
                <a:spcPct val="116500"/>
              </a:lnSpc>
              <a:spcBef>
                <a:spcPts val="1345"/>
              </a:spcBef>
            </a:pPr>
            <a:r>
              <a:rPr lang="fr-FR" sz="1200" spc="195" dirty="0">
                <a:solidFill>
                  <a:srgbClr val="EBEBEB"/>
                </a:solidFill>
                <a:latin typeface="+mn-lt"/>
                <a:cs typeface="Calibri"/>
              </a:rPr>
              <a:t>Les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candidats seront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ensuite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informés </a:t>
            </a:r>
            <a:r>
              <a:rPr lang="fr-FR" sz="1200" spc="155" dirty="0">
                <a:solidFill>
                  <a:srgbClr val="EBEBEB"/>
                </a:solidFill>
                <a:latin typeface="+mn-lt"/>
                <a:cs typeface="Calibri"/>
              </a:rPr>
              <a:t>du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statut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leur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projet 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après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approbation,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ou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non,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par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</a:t>
            </a:r>
            <a:r>
              <a:rPr lang="fr-FR" sz="1200" spc="-15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Collège.</a:t>
            </a:r>
            <a:endParaRPr lang="fr-FR" sz="1200" dirty="0">
              <a:latin typeface="+mn-lt"/>
              <a:cs typeface="Calibri"/>
            </a:endParaRPr>
          </a:p>
          <a:p>
            <a:pPr marL="12700" marR="5080" algn="just">
              <a:lnSpc>
                <a:spcPct val="116500"/>
              </a:lnSpc>
              <a:spcBef>
                <a:spcPts val="1350"/>
              </a:spcBef>
            </a:pPr>
            <a:r>
              <a:rPr lang="fr-FR" sz="1200" b="1" spc="175" dirty="0">
                <a:solidFill>
                  <a:srgbClr val="BFE4D0"/>
                </a:solidFill>
                <a:latin typeface="+mn-lt"/>
                <a:cs typeface="Calibri"/>
              </a:rPr>
              <a:t>Lorsque </a:t>
            </a:r>
            <a:r>
              <a:rPr lang="fr-FR" sz="1200" b="1" spc="140" dirty="0">
                <a:solidFill>
                  <a:srgbClr val="BFE4D0"/>
                </a:solidFill>
                <a:latin typeface="+mn-lt"/>
                <a:cs typeface="Calibri"/>
              </a:rPr>
              <a:t>tous </a:t>
            </a:r>
            <a:r>
              <a:rPr lang="fr-FR" sz="1200" b="1" spc="135" dirty="0">
                <a:solidFill>
                  <a:srgbClr val="BFE4D0"/>
                </a:solidFill>
                <a:latin typeface="+mn-lt"/>
                <a:cs typeface="Calibri"/>
              </a:rPr>
              <a:t>les </a:t>
            </a:r>
            <a:r>
              <a:rPr lang="fr-FR" sz="1200" b="1" spc="145" dirty="0">
                <a:solidFill>
                  <a:srgbClr val="BFE4D0"/>
                </a:solidFill>
                <a:latin typeface="+mn-lt"/>
                <a:cs typeface="Calibri"/>
              </a:rPr>
              <a:t>candidats </a:t>
            </a:r>
            <a:r>
              <a:rPr lang="fr-FR" sz="1200" b="1" spc="135" dirty="0">
                <a:solidFill>
                  <a:srgbClr val="BFE4D0"/>
                </a:solidFill>
                <a:latin typeface="+mn-lt"/>
                <a:cs typeface="Calibri"/>
              </a:rPr>
              <a:t>ont </a:t>
            </a:r>
            <a:r>
              <a:rPr lang="fr-FR" sz="1200" b="1" spc="95" dirty="0">
                <a:solidFill>
                  <a:srgbClr val="BFE4D0"/>
                </a:solidFill>
                <a:latin typeface="+mn-lt"/>
                <a:cs typeface="Calibri"/>
              </a:rPr>
              <a:t>été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contactés, </a:t>
            </a:r>
            <a:r>
              <a:rPr lang="fr-FR" sz="1200" b="1" spc="120" dirty="0">
                <a:solidFill>
                  <a:srgbClr val="BFE4D0"/>
                </a:solidFill>
                <a:latin typeface="+mn-lt"/>
                <a:cs typeface="Calibri"/>
              </a:rPr>
              <a:t>l'annonce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des 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résultats </a:t>
            </a:r>
            <a:r>
              <a:rPr lang="fr-FR" sz="1200" b="1" spc="65" dirty="0">
                <a:solidFill>
                  <a:srgbClr val="BFE4D0"/>
                </a:solidFill>
                <a:latin typeface="+mn-lt"/>
                <a:cs typeface="Calibri"/>
              </a:rPr>
              <a:t>à </a:t>
            </a:r>
            <a:r>
              <a:rPr lang="fr-FR" sz="1200" b="1" spc="105" dirty="0">
                <a:solidFill>
                  <a:srgbClr val="BFE4D0"/>
                </a:solidFill>
                <a:latin typeface="+mn-lt"/>
                <a:cs typeface="Calibri"/>
              </a:rPr>
              <a:t>la </a:t>
            </a:r>
            <a:r>
              <a:rPr lang="fr-FR" sz="1200" b="1" spc="130" dirty="0">
                <a:solidFill>
                  <a:srgbClr val="BFE4D0"/>
                </a:solidFill>
                <a:latin typeface="+mn-lt"/>
                <a:cs typeface="Calibri"/>
              </a:rPr>
              <a:t>population est </a:t>
            </a:r>
            <a:r>
              <a:rPr lang="fr-FR" sz="1200" b="1" spc="110" dirty="0">
                <a:solidFill>
                  <a:srgbClr val="BFE4D0"/>
                </a:solidFill>
                <a:latin typeface="+mn-lt"/>
                <a:cs typeface="Calibri"/>
              </a:rPr>
              <a:t>faite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via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notre </a:t>
            </a:r>
            <a:r>
              <a:rPr lang="fr-FR" sz="1200" b="1" spc="114" dirty="0">
                <a:solidFill>
                  <a:srgbClr val="BFE4D0"/>
                </a:solidFill>
                <a:latin typeface="+mn-lt"/>
                <a:cs typeface="Calibri"/>
              </a:rPr>
              <a:t>plateforme,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entre  </a:t>
            </a:r>
            <a:r>
              <a:rPr lang="fr-FR" sz="1200" b="1" spc="114" dirty="0">
                <a:solidFill>
                  <a:srgbClr val="BFE4D0"/>
                </a:solidFill>
                <a:latin typeface="+mn-lt"/>
                <a:cs typeface="Calibri"/>
              </a:rPr>
              <a:t>autres. </a:t>
            </a:r>
            <a:r>
              <a:rPr lang="fr-FR" sz="1200" b="1" spc="229" dirty="0">
                <a:solidFill>
                  <a:srgbClr val="BFE4D0"/>
                </a:solidFill>
                <a:latin typeface="+mn-lt"/>
                <a:cs typeface="Calibri"/>
              </a:rPr>
              <a:t>Le </a:t>
            </a:r>
            <a:r>
              <a:rPr lang="fr-FR" sz="1200" b="1" spc="160" dirty="0">
                <a:solidFill>
                  <a:srgbClr val="BFE4D0"/>
                </a:solidFill>
                <a:latin typeface="+mn-lt"/>
                <a:cs typeface="Calibri"/>
              </a:rPr>
              <a:t>calendrier </a:t>
            </a:r>
            <a:r>
              <a:rPr lang="fr-FR" sz="1200" b="1" spc="150" dirty="0">
                <a:solidFill>
                  <a:srgbClr val="BFE4D0"/>
                </a:solidFill>
                <a:latin typeface="+mn-lt"/>
                <a:cs typeface="Calibri"/>
              </a:rPr>
              <a:t>prévisionnel </a:t>
            </a:r>
            <a:r>
              <a:rPr lang="fr-FR" sz="1200" b="1" spc="125" dirty="0">
                <a:solidFill>
                  <a:srgbClr val="BFE4D0"/>
                </a:solidFill>
                <a:latin typeface="+mn-lt"/>
                <a:cs typeface="Calibri"/>
              </a:rPr>
              <a:t>des </a:t>
            </a:r>
            <a:r>
              <a:rPr lang="fr-FR" sz="1200" b="1" spc="170" dirty="0">
                <a:solidFill>
                  <a:srgbClr val="BFE4D0"/>
                </a:solidFill>
                <a:latin typeface="+mn-lt"/>
                <a:cs typeface="Calibri"/>
              </a:rPr>
              <a:t>mises </a:t>
            </a:r>
            <a:r>
              <a:rPr lang="fr-FR" sz="1200" b="1" spc="140" dirty="0">
                <a:solidFill>
                  <a:srgbClr val="BFE4D0"/>
                </a:solidFill>
                <a:latin typeface="+mn-lt"/>
                <a:cs typeface="Calibri"/>
              </a:rPr>
              <a:t>en </a:t>
            </a:r>
            <a:r>
              <a:rPr lang="fr-FR" sz="1200" b="1" spc="130" dirty="0" err="1">
                <a:solidFill>
                  <a:srgbClr val="BFE4D0"/>
                </a:solidFill>
                <a:latin typeface="+mn-lt"/>
                <a:cs typeface="Calibri"/>
              </a:rPr>
              <a:t>oeuvre</a:t>
            </a:r>
            <a:r>
              <a:rPr lang="fr-FR" sz="1200" b="1" spc="130" dirty="0">
                <a:solidFill>
                  <a:srgbClr val="BFE4D0"/>
                </a:solidFill>
                <a:latin typeface="+mn-lt"/>
                <a:cs typeface="Calibri"/>
              </a:rPr>
              <a:t> peut  également </a:t>
            </a:r>
            <a:r>
              <a:rPr lang="fr-FR" sz="1200" b="1" spc="170" dirty="0">
                <a:solidFill>
                  <a:srgbClr val="BFE4D0"/>
                </a:solidFill>
                <a:latin typeface="+mn-lt"/>
                <a:cs typeface="Calibri"/>
              </a:rPr>
              <a:t>y </a:t>
            </a:r>
            <a:r>
              <a:rPr lang="fr-FR" sz="1200" b="1" spc="135" dirty="0">
                <a:solidFill>
                  <a:srgbClr val="BFE4D0"/>
                </a:solidFill>
                <a:latin typeface="+mn-lt"/>
                <a:cs typeface="Calibri"/>
              </a:rPr>
              <a:t>être</a:t>
            </a:r>
            <a:r>
              <a:rPr lang="fr-FR" sz="1200" b="1" spc="-65" dirty="0">
                <a:solidFill>
                  <a:srgbClr val="BFE4D0"/>
                </a:solidFill>
                <a:latin typeface="+mn-lt"/>
                <a:cs typeface="Calibri"/>
              </a:rPr>
              <a:t> </a:t>
            </a:r>
            <a:r>
              <a:rPr lang="fr-FR" sz="1200" b="1" spc="120" dirty="0">
                <a:solidFill>
                  <a:srgbClr val="BFE4D0"/>
                </a:solidFill>
                <a:latin typeface="+mn-lt"/>
                <a:cs typeface="Calibri"/>
              </a:rPr>
              <a:t>annoncé.</a:t>
            </a:r>
            <a:endParaRPr lang="fr-FR" sz="1200" dirty="0">
              <a:latin typeface="+mn-lt"/>
              <a:cs typeface="Calibri"/>
            </a:endParaRPr>
          </a:p>
          <a:p>
            <a:endParaRPr lang="fr-BE" dirty="0"/>
          </a:p>
          <a:p>
            <a:pPr marL="12700">
              <a:lnSpc>
                <a:spcPct val="100000"/>
              </a:lnSpc>
              <a:spcBef>
                <a:spcPts val="1480"/>
              </a:spcBef>
            </a:pPr>
            <a:r>
              <a:rPr lang="fr-FR" sz="1200" b="1" spc="-100" dirty="0">
                <a:solidFill>
                  <a:srgbClr val="57B152"/>
                </a:solidFill>
                <a:latin typeface="Arial"/>
                <a:cs typeface="Arial"/>
              </a:rPr>
              <a:t>CONCRETISATION </a:t>
            </a:r>
            <a:r>
              <a:rPr lang="fr-FR" sz="1200" b="1" spc="-165" dirty="0">
                <a:solidFill>
                  <a:srgbClr val="57B152"/>
                </a:solidFill>
                <a:latin typeface="Arial"/>
                <a:cs typeface="Arial"/>
              </a:rPr>
              <a:t>DU </a:t>
            </a:r>
            <a:r>
              <a:rPr lang="fr-FR" sz="1200" b="1" spc="-114" dirty="0">
                <a:solidFill>
                  <a:srgbClr val="57B152"/>
                </a:solidFill>
                <a:latin typeface="Arial"/>
                <a:cs typeface="Arial"/>
              </a:rPr>
              <a:t>PROJET</a:t>
            </a:r>
            <a:r>
              <a:rPr lang="fr-FR" sz="1200" b="1" spc="50" dirty="0">
                <a:solidFill>
                  <a:srgbClr val="57B152"/>
                </a:solidFill>
                <a:latin typeface="Arial"/>
                <a:cs typeface="Arial"/>
              </a:rPr>
              <a:t> </a:t>
            </a:r>
            <a:r>
              <a:rPr lang="fr-FR" sz="1200" b="1" spc="-114" dirty="0">
                <a:solidFill>
                  <a:srgbClr val="57B152"/>
                </a:solidFill>
                <a:latin typeface="Arial"/>
                <a:cs typeface="Arial"/>
              </a:rPr>
              <a:t>:</a:t>
            </a:r>
            <a:endParaRPr lang="fr-FR" sz="1200" dirty="0">
              <a:latin typeface="Arial"/>
              <a:cs typeface="Arial"/>
            </a:endParaRPr>
          </a:p>
          <a:p>
            <a:pPr marL="12700" marR="422909">
              <a:lnSpc>
                <a:spcPct val="130700"/>
              </a:lnSpc>
              <a:spcBef>
                <a:spcPts val="450"/>
              </a:spcBef>
              <a:buChar char="&gt;"/>
              <a:tabLst>
                <a:tab pos="237490" algn="l"/>
              </a:tabLst>
            </a:pP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 réalisé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par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160" dirty="0">
                <a:solidFill>
                  <a:srgbClr val="EBEBEB"/>
                </a:solidFill>
                <a:latin typeface="+mn-lt"/>
                <a:cs typeface="Calibri"/>
              </a:rPr>
              <a:t>Commune,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en </a:t>
            </a:r>
            <a:r>
              <a:rPr lang="fr-FR" sz="1200" spc="145" dirty="0">
                <a:solidFill>
                  <a:srgbClr val="EBEBEB"/>
                </a:solidFill>
                <a:latin typeface="+mn-lt"/>
                <a:cs typeface="Calibri"/>
              </a:rPr>
              <a:t>concertation </a:t>
            </a:r>
            <a:r>
              <a:rPr lang="fr-FR" sz="1200" spc="130" dirty="0">
                <a:solidFill>
                  <a:srgbClr val="EBEBEB"/>
                </a:solidFill>
                <a:latin typeface="+mn-lt"/>
                <a:cs typeface="Calibri"/>
              </a:rPr>
              <a:t>avec</a:t>
            </a:r>
            <a:r>
              <a:rPr lang="fr-FR" sz="1200" spc="-24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 </a:t>
            </a:r>
            <a:r>
              <a:rPr lang="fr-FR" sz="1200" spc="140" dirty="0">
                <a:solidFill>
                  <a:srgbClr val="EBEBEB"/>
                </a:solidFill>
                <a:latin typeface="+mn-lt"/>
                <a:cs typeface="Calibri"/>
              </a:rPr>
              <a:t>porteur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</a:t>
            </a:r>
            <a:r>
              <a:rPr lang="fr-FR" sz="1200" spc="1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projet.</a:t>
            </a:r>
            <a:endParaRPr lang="fr-FR" sz="1200" dirty="0">
              <a:latin typeface="+mn-lt"/>
              <a:cs typeface="Calibri"/>
            </a:endParaRPr>
          </a:p>
          <a:p>
            <a:pPr marL="12700" marR="5080">
              <a:lnSpc>
                <a:spcPct val="130700"/>
              </a:lnSpc>
              <a:buChar char="&gt;"/>
              <a:tabLst>
                <a:tab pos="237490" algn="l"/>
              </a:tabLst>
            </a:pP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 variante </a:t>
            </a:r>
            <a:r>
              <a:rPr lang="fr-FR" sz="1200" spc="-40" dirty="0">
                <a:solidFill>
                  <a:srgbClr val="EBEBEB"/>
                </a:solidFill>
                <a:latin typeface="+mn-lt"/>
                <a:cs typeface="Calibri"/>
              </a:rPr>
              <a:t>: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projet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peut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être </a:t>
            </a:r>
            <a:r>
              <a:rPr lang="fr-FR" sz="1200" spc="114" dirty="0">
                <a:solidFill>
                  <a:srgbClr val="EBEBEB"/>
                </a:solidFill>
                <a:latin typeface="+mn-lt"/>
                <a:cs typeface="Calibri"/>
              </a:rPr>
              <a:t>réalisé </a:t>
            </a:r>
            <a:r>
              <a:rPr lang="fr-FR" sz="1200" spc="140" dirty="0">
                <a:solidFill>
                  <a:srgbClr val="EBEBEB"/>
                </a:solidFill>
                <a:latin typeface="+mn-lt"/>
                <a:cs typeface="Calibri"/>
              </a:rPr>
              <a:t>directement  </a:t>
            </a:r>
            <a:r>
              <a:rPr lang="fr-FR" sz="1200" spc="135" dirty="0">
                <a:solidFill>
                  <a:srgbClr val="EBEBEB"/>
                </a:solidFill>
                <a:latin typeface="+mn-lt"/>
                <a:cs typeface="Calibri"/>
              </a:rPr>
              <a:t>par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40" dirty="0">
                <a:solidFill>
                  <a:srgbClr val="EBEBEB"/>
                </a:solidFill>
                <a:latin typeface="+mn-lt"/>
                <a:cs typeface="Calibri"/>
              </a:rPr>
              <a:t>porteur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projet, </a:t>
            </a:r>
            <a:r>
              <a:rPr lang="fr-FR" sz="1200" spc="80" dirty="0">
                <a:solidFill>
                  <a:srgbClr val="EBEBEB"/>
                </a:solidFill>
                <a:latin typeface="+mn-lt"/>
                <a:cs typeface="Calibri"/>
              </a:rPr>
              <a:t>s'il </a:t>
            </a:r>
            <a:r>
              <a:rPr lang="fr-FR" sz="1200" spc="95" dirty="0">
                <a:solidFill>
                  <a:srgbClr val="EBEBEB"/>
                </a:solidFill>
                <a:latin typeface="+mn-lt"/>
                <a:cs typeface="Calibri"/>
              </a:rPr>
              <a:t>le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souhaite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et </a:t>
            </a:r>
            <a:r>
              <a:rPr lang="fr-FR" sz="1200" spc="80" dirty="0">
                <a:solidFill>
                  <a:srgbClr val="EBEBEB"/>
                </a:solidFill>
                <a:latin typeface="+mn-lt"/>
                <a:cs typeface="Calibri"/>
              </a:rPr>
              <a:t>s'il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est</a:t>
            </a:r>
            <a:r>
              <a:rPr lang="fr-FR" sz="1200" spc="-16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20" dirty="0">
                <a:solidFill>
                  <a:srgbClr val="EBEBEB"/>
                </a:solidFill>
                <a:latin typeface="+mn-lt"/>
                <a:cs typeface="Calibri"/>
              </a:rPr>
              <a:t>doté 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de </a:t>
            </a:r>
            <a:r>
              <a:rPr lang="fr-FR" sz="1200" spc="85" dirty="0">
                <a:solidFill>
                  <a:srgbClr val="EBEBEB"/>
                </a:solidFill>
                <a:latin typeface="+mn-lt"/>
                <a:cs typeface="Calibri"/>
              </a:rPr>
              <a:t>la </a:t>
            </a:r>
            <a:r>
              <a:rPr lang="fr-FR" sz="1200" spc="125" dirty="0">
                <a:solidFill>
                  <a:srgbClr val="EBEBEB"/>
                </a:solidFill>
                <a:latin typeface="+mn-lt"/>
                <a:cs typeface="Calibri"/>
              </a:rPr>
              <a:t>personnalité</a:t>
            </a:r>
            <a:r>
              <a:rPr lang="fr-FR" sz="1200" spc="25" dirty="0">
                <a:solidFill>
                  <a:srgbClr val="EBEBEB"/>
                </a:solidFill>
                <a:latin typeface="+mn-lt"/>
                <a:cs typeface="Calibri"/>
              </a:rPr>
              <a:t> </a:t>
            </a:r>
            <a:r>
              <a:rPr lang="fr-FR" sz="1200" spc="100" dirty="0">
                <a:solidFill>
                  <a:srgbClr val="EBEBEB"/>
                </a:solidFill>
                <a:latin typeface="+mn-lt"/>
                <a:cs typeface="Calibri"/>
              </a:rPr>
              <a:t>juridique.</a:t>
            </a:r>
            <a:endParaRPr lang="fr-FR" sz="1200" dirty="0">
              <a:latin typeface="+mn-lt"/>
              <a:cs typeface="Calibri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5A8AC-D56B-4443-A1CA-5FCE4F152E28}" type="slidenum">
              <a:rPr lang="fr-BE" smtClean="0"/>
              <a:t>42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87551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16614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66734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Dia explicative double tronçons 8 infini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2773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Modification sur l’onglet de Manhayjeparticipe.info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558660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21/05 ou 4/06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62409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21/05 ou 4/06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7974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50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19614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 </a:t>
            </a:r>
          </a:p>
          <a:p>
            <a:pPr lvl="0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Explication de l’obligation d’évaluation à mi-parcours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aspects : fonctionnement et atteinte des objectifs du PCDR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F216F-B10A-446F-8F60-A99B7CB9BDDE}" type="slidenum">
              <a:rPr lang="fr-FR" noProof="0" smtClean="0"/>
              <a:t>51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045817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 </a:t>
            </a:r>
          </a:p>
          <a:p>
            <a:pPr lvl="0"/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Explication de l’obligation d’évaluation à mi-parcours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aspects : fonctionnement et atteinte des objectifs du PCDR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fr-B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roposition</a:t>
            </a:r>
            <a:r>
              <a:rPr lang="fr-B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méthode…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F216F-B10A-446F-8F60-A99B7CB9BDDE}" type="slidenum">
              <a:rPr lang="fr-FR" noProof="0" smtClean="0"/>
              <a:t>52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888444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16/02 Rapport annuel + évaluation</a:t>
            </a:r>
          </a:p>
          <a:p>
            <a:r>
              <a:rPr lang="fr-BE" dirty="0"/>
              <a:t>9/3 Budget participatif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53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32051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1200" b="1" dirty="0"/>
              <a:t>Grille DD </a:t>
            </a:r>
            <a:r>
              <a:rPr lang="fr-BE" sz="1200" b="1" dirty="0">
                <a:sym typeface="Wingdings" panose="05000000000000000000" pitchFamily="2" charset="2"/>
              </a:rPr>
              <a:t></a:t>
            </a:r>
            <a:endParaRPr lang="fr-BE" sz="1200" b="1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54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298336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AK/</a:t>
            </a:r>
            <a:r>
              <a:rPr lang="fr-BE" dirty="0" err="1"/>
              <a:t>ChW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9181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76213" y="1076325"/>
            <a:ext cx="9574212" cy="538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BE" altLang="fr-FR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83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1085024" indent="-418001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167200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2341248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301049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3650837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4291178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4931519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5571862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03B7F-0F96-4464-B243-19CEAFBF1B14}" type="slidenum">
              <a:rPr lang="fr-BE" altLang="fr-FR" sz="1900">
                <a:latin typeface="Arial" charset="0"/>
              </a:rPr>
              <a:pPr eaLnBrk="1" hangingPunct="1">
                <a:spcBef>
                  <a:spcPct val="0"/>
                </a:spcBef>
              </a:pPr>
              <a:t>62</a:t>
            </a:fld>
            <a:endParaRPr lang="fr-BE" altLang="fr-FR" sz="1900">
              <a:latin typeface="Arial" charset="0"/>
            </a:endParaRPr>
          </a:p>
        </p:txBody>
      </p:sp>
      <p:sp>
        <p:nvSpPr>
          <p:cNvPr id="58373" name="Espace réservé de la date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12/06/2014</a:t>
            </a:r>
          </a:p>
        </p:txBody>
      </p:sp>
      <p:sp>
        <p:nvSpPr>
          <p:cNvPr id="58374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CLDR de Manhay - PPT du 12/06/2014</a:t>
            </a:r>
          </a:p>
        </p:txBody>
      </p:sp>
    </p:spTree>
    <p:extLst>
      <p:ext uri="{BB962C8B-B14F-4D97-AF65-F5344CB8AC3E}">
        <p14:creationId xmlns:p14="http://schemas.microsoft.com/office/powerpoint/2010/main" val="3559751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76213" y="1076325"/>
            <a:ext cx="9574212" cy="538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fr-BE" altLang="fr-FR" dirty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83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1pPr>
            <a:lvl2pPr marL="1085024" indent="-418001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2pPr>
            <a:lvl3pPr marL="167200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2341248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4pPr>
            <a:lvl5pPr marL="3010494" indent="-333513" eaLnBrk="0" hangingPunct="0">
              <a:spcBef>
                <a:spcPct val="30000"/>
              </a:spcBef>
              <a:defRPr sz="1700">
                <a:solidFill>
                  <a:schemeClr val="tx1"/>
                </a:solidFill>
                <a:latin typeface="Calibri" pitchFamily="34" charset="0"/>
              </a:defRPr>
            </a:lvl5pPr>
            <a:lvl6pPr marL="3650837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6pPr>
            <a:lvl7pPr marL="4291178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7pPr>
            <a:lvl8pPr marL="4931519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8pPr>
            <a:lvl9pPr marL="5571862" indent="-333513" eaLnBrk="0" fontAlgn="base" hangingPunct="0">
              <a:spcBef>
                <a:spcPct val="3000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D03B7F-0F96-4464-B243-19CEAFBF1B14}" type="slidenum">
              <a:rPr lang="fr-BE" altLang="fr-FR" sz="1900">
                <a:latin typeface="Arial" charset="0"/>
              </a:rPr>
              <a:pPr eaLnBrk="1" hangingPunct="1">
                <a:spcBef>
                  <a:spcPct val="0"/>
                </a:spcBef>
              </a:pPr>
              <a:t>63</a:t>
            </a:fld>
            <a:endParaRPr lang="fr-BE" altLang="fr-FR" sz="1900">
              <a:latin typeface="Arial" charset="0"/>
            </a:endParaRPr>
          </a:p>
        </p:txBody>
      </p:sp>
      <p:sp>
        <p:nvSpPr>
          <p:cNvPr id="58373" name="Espace réservé de la date 1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12/06/2014</a:t>
            </a:r>
          </a:p>
        </p:txBody>
      </p:sp>
      <p:sp>
        <p:nvSpPr>
          <p:cNvPr id="58374" name="Espace réservé du pied de page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1040553" indent="-400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600855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2241196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881537" indent="-32017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3521878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416222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4802561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5442903" indent="-32017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BE" altLang="fr-FR"/>
              <a:t>CLDR de Manhay - PPT du 12/06/2014</a:t>
            </a:r>
          </a:p>
        </p:txBody>
      </p:sp>
    </p:spTree>
    <p:extLst>
      <p:ext uri="{BB962C8B-B14F-4D97-AF65-F5344CB8AC3E}">
        <p14:creationId xmlns:p14="http://schemas.microsoft.com/office/powerpoint/2010/main" val="192745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Modification sur l’onglet de Manhayjeparticipe.info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8665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6885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2775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75311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Chêne Al Pierre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3940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7702E3-13B1-4B95-9EAD-699A467A8F8F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7178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17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894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30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9226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2064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9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5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04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67" b="1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70870" y="1687937"/>
            <a:ext cx="380915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D484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9943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035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18E973A-5D88-4894-8AF0-64E1B9CBF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288" y="1795463"/>
            <a:ext cx="3608387" cy="769937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None/>
              <a:defRPr sz="4400" b="1">
                <a:latin typeface="+mj-lt"/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3033C1F-05FB-4476-B6CB-54F2F69F9D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8217" y="3967407"/>
            <a:ext cx="899752" cy="899752"/>
          </a:xfrm>
          <a:prstGeom prst="ellipse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4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5287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64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58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76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459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258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005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0792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58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25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19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9313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49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08018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95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0467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792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499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86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67" b="1" i="0">
                <a:solidFill>
                  <a:srgbClr val="EBEBE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970870" y="1687937"/>
            <a:ext cx="380915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3D484E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737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2513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0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762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6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21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403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4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8620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736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29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4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252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94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6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94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29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67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9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3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2058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12-12-22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46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microsoft.com/office/2011/relationships/webextension" Target="../webextensions/webextension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hyperlink" Target="https://participation.frw.be/" TargetMode="Externa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png"/><Relationship Id="rId5" Type="http://schemas.openxmlformats.org/officeDocument/2006/relationships/image" Target="../media/image86.svg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5 du Week-end des Paysages à vélo Blog - Regards d'Ardenne en  Luxembourg bel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5"/>
          <a:stretch/>
        </p:blipFill>
        <p:spPr bwMode="auto">
          <a:xfrm>
            <a:off x="2529949" y="672440"/>
            <a:ext cx="9753600" cy="6221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e 4"/>
          <p:cNvGrpSpPr/>
          <p:nvPr/>
        </p:nvGrpSpPr>
        <p:grpSpPr>
          <a:xfrm>
            <a:off x="-4228" y="-9725"/>
            <a:ext cx="12287777" cy="7119410"/>
            <a:chOff x="0" y="0"/>
            <a:chExt cx="12287777" cy="6858000"/>
          </a:xfrm>
        </p:grpSpPr>
        <p:sp>
          <p:nvSpPr>
            <p:cNvPr id="11" name="Forme libre 10"/>
            <p:cNvSpPr/>
            <p:nvPr/>
          </p:nvSpPr>
          <p:spPr>
            <a:xfrm>
              <a:off x="3125670" y="0"/>
              <a:ext cx="9162107" cy="6820091"/>
            </a:xfrm>
            <a:custGeom>
              <a:avLst/>
              <a:gdLst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0633"/>
                <a:gd name="connsiteX1" fmla="*/ 3892990 w 9162107"/>
                <a:gd name="connsiteY1" fmla="*/ 6880633 h 6880633"/>
                <a:gd name="connsiteX2" fmla="*/ 9162107 w 9162107"/>
                <a:gd name="connsiteY2" fmla="*/ 1846906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62107 w 9162107"/>
                <a:gd name="connsiteY2" fmla="*/ 1846906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2582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90158"/>
                <a:gd name="connsiteX1" fmla="*/ 3788215 w 9162107"/>
                <a:gd name="connsiteY1" fmla="*/ 6890158 h 6890158"/>
                <a:gd name="connsiteX2" fmla="*/ 9159897 w 9162107"/>
                <a:gd name="connsiteY2" fmla="*/ 1475431 h 6890158"/>
                <a:gd name="connsiteX3" fmla="*/ 9162107 w 9162107"/>
                <a:gd name="connsiteY3" fmla="*/ 0 h 6890158"/>
                <a:gd name="connsiteX4" fmla="*/ 9054 w 9162107"/>
                <a:gd name="connsiteY4" fmla="*/ 0 h 6890158"/>
                <a:gd name="connsiteX5" fmla="*/ 0 w 9162107"/>
                <a:gd name="connsiteY5" fmla="*/ 6880633 h 6890158"/>
                <a:gd name="connsiteX0" fmla="*/ 0 w 9162107"/>
                <a:gd name="connsiteY0" fmla="*/ 6880633 h 6880633"/>
                <a:gd name="connsiteX1" fmla="*/ 3795530 w 9162107"/>
                <a:gd name="connsiteY1" fmla="*/ 6868212 h 6880633"/>
                <a:gd name="connsiteX2" fmla="*/ 9159897 w 9162107"/>
                <a:gd name="connsiteY2" fmla="*/ 1475431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  <a:gd name="connsiteX0" fmla="*/ 0 w 9162107"/>
                <a:gd name="connsiteY0" fmla="*/ 6880633 h 6886025"/>
                <a:gd name="connsiteX1" fmla="*/ 3795530 w 9162107"/>
                <a:gd name="connsiteY1" fmla="*/ 6886025 h 6886025"/>
                <a:gd name="connsiteX2" fmla="*/ 9159897 w 9162107"/>
                <a:gd name="connsiteY2" fmla="*/ 1475431 h 6886025"/>
                <a:gd name="connsiteX3" fmla="*/ 9162107 w 9162107"/>
                <a:gd name="connsiteY3" fmla="*/ 0 h 6886025"/>
                <a:gd name="connsiteX4" fmla="*/ 9054 w 9162107"/>
                <a:gd name="connsiteY4" fmla="*/ 0 h 6886025"/>
                <a:gd name="connsiteX5" fmla="*/ 0 w 9162107"/>
                <a:gd name="connsiteY5" fmla="*/ 6880633 h 6886025"/>
                <a:gd name="connsiteX0" fmla="*/ 0 w 9162107"/>
                <a:gd name="connsiteY0" fmla="*/ 6880633 h 6880633"/>
                <a:gd name="connsiteX1" fmla="*/ 3783655 w 9162107"/>
                <a:gd name="connsiteY1" fmla="*/ 6880088 h 6880633"/>
                <a:gd name="connsiteX2" fmla="*/ 9159897 w 9162107"/>
                <a:gd name="connsiteY2" fmla="*/ 1475431 h 6880633"/>
                <a:gd name="connsiteX3" fmla="*/ 9162107 w 9162107"/>
                <a:gd name="connsiteY3" fmla="*/ 0 h 6880633"/>
                <a:gd name="connsiteX4" fmla="*/ 9054 w 9162107"/>
                <a:gd name="connsiteY4" fmla="*/ 0 h 6880633"/>
                <a:gd name="connsiteX5" fmla="*/ 0 w 9162107"/>
                <a:gd name="connsiteY5" fmla="*/ 6880633 h 68806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162107" h="6880633">
                  <a:moveTo>
                    <a:pt x="0" y="6880633"/>
                  </a:moveTo>
                  <a:lnTo>
                    <a:pt x="3783655" y="6880088"/>
                  </a:lnTo>
                  <a:cubicBezTo>
                    <a:pt x="3695855" y="4789303"/>
                    <a:pt x="5244367" y="1681021"/>
                    <a:pt x="9159897" y="1475431"/>
                  </a:cubicBezTo>
                  <a:cubicBezTo>
                    <a:pt x="9160634" y="983621"/>
                    <a:pt x="9161370" y="491810"/>
                    <a:pt x="9162107" y="0"/>
                  </a:cubicBezTo>
                  <a:lnTo>
                    <a:pt x="9054" y="0"/>
                  </a:lnTo>
                  <a:lnTo>
                    <a:pt x="0" y="6880633"/>
                  </a:lnTo>
                  <a:close/>
                </a:path>
              </a:pathLst>
            </a:custGeom>
            <a:solidFill>
              <a:srgbClr val="F9F7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0" y="0"/>
              <a:ext cx="3125670" cy="6858000"/>
            </a:xfrm>
            <a:prstGeom prst="rect">
              <a:avLst/>
            </a:prstGeom>
            <a:solidFill>
              <a:srgbClr val="F9F7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orme libre 5"/>
          <p:cNvSpPr/>
          <p:nvPr/>
        </p:nvSpPr>
        <p:spPr>
          <a:xfrm>
            <a:off x="6640142" y="1506341"/>
            <a:ext cx="5936577" cy="5573715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chemeClr val="accent2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024" y="317841"/>
            <a:ext cx="2403624" cy="74460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125" y="32155"/>
            <a:ext cx="819150" cy="7102442"/>
          </a:xfrm>
          <a:prstGeom prst="rect">
            <a:avLst/>
          </a:prstGeom>
        </p:spPr>
      </p:pic>
      <p:sp>
        <p:nvSpPr>
          <p:cNvPr id="12" name="Espace réservé du contenu 2"/>
          <p:cNvSpPr txBox="1">
            <a:spLocks/>
          </p:cNvSpPr>
          <p:nvPr/>
        </p:nvSpPr>
        <p:spPr>
          <a:xfrm>
            <a:off x="290355" y="-15257"/>
            <a:ext cx="8334648" cy="409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6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BE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Réunion de la CLDR</a:t>
            </a: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r-BE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</a:t>
            </a:r>
            <a:r>
              <a:rPr kumimoji="0" lang="fr-BE" sz="36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décembre</a:t>
            </a:r>
            <a:r>
              <a:rPr lang="fr-BE" sz="3600">
                <a:solidFill>
                  <a:schemeClr val="accent2"/>
                </a:solidFill>
                <a:latin typeface="Calibri"/>
              </a:rPr>
              <a:t> </a:t>
            </a:r>
            <a:r>
              <a:rPr kumimoji="0" lang="fr-BE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2022</a:t>
            </a:r>
            <a:endParaRPr kumimoji="0" lang="fr-BE" sz="4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14" y="77186"/>
            <a:ext cx="1140269" cy="141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1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592550">
            <a:off x="-298383" y="1159091"/>
            <a:ext cx="2697237" cy="805543"/>
          </a:xfrm>
        </p:spPr>
        <p:txBody>
          <a:bodyPr/>
          <a:lstStyle/>
          <a:p>
            <a:r>
              <a:rPr lang="fr-BE" dirty="0" err="1"/>
              <a:t>Grandmenil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B8EB520-8BB7-4FB1-918F-325927922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7279" y="8092"/>
            <a:ext cx="10114722" cy="6849908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D089438-76DF-424B-AC85-A754F33C1138}"/>
              </a:ext>
            </a:extLst>
          </p:cNvPr>
          <p:cNvSpPr/>
          <p:nvPr/>
        </p:nvSpPr>
        <p:spPr>
          <a:xfrm>
            <a:off x="4372769" y="3268510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50B06B-4841-4A84-9464-2DDF0FFF17CC}"/>
              </a:ext>
            </a:extLst>
          </p:cNvPr>
          <p:cNvSpPr/>
          <p:nvPr/>
        </p:nvSpPr>
        <p:spPr>
          <a:xfrm>
            <a:off x="8500822" y="5577702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0955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77" y="925285"/>
            <a:ext cx="1576009" cy="805543"/>
          </a:xfrm>
        </p:spPr>
        <p:txBody>
          <a:bodyPr/>
          <a:lstStyle/>
          <a:p>
            <a:r>
              <a:rPr lang="fr-BE" dirty="0" err="1"/>
              <a:t>Oster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63761D-2140-44DE-BCB1-D7F0CE889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86" y="-20436"/>
            <a:ext cx="9666514" cy="6878436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0062BD5F-DD02-42C6-AF11-EC1FC52442A3}"/>
              </a:ext>
            </a:extLst>
          </p:cNvPr>
          <p:cNvSpPr/>
          <p:nvPr/>
        </p:nvSpPr>
        <p:spPr>
          <a:xfrm>
            <a:off x="8726108" y="1539101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250C7F4-64DA-4EE4-95A0-219A84013CCF}"/>
              </a:ext>
            </a:extLst>
          </p:cNvPr>
          <p:cNvSpPr/>
          <p:nvPr/>
        </p:nvSpPr>
        <p:spPr>
          <a:xfrm>
            <a:off x="4753770" y="5498188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4287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990990">
            <a:off x="-169526" y="777941"/>
            <a:ext cx="2642809" cy="805543"/>
          </a:xfrm>
        </p:spPr>
        <p:txBody>
          <a:bodyPr/>
          <a:lstStyle/>
          <a:p>
            <a:r>
              <a:rPr lang="fr-BE" dirty="0" err="1"/>
              <a:t>Lamormenil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B8298E7-28B6-4BB1-B6F3-0FA58CB4F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818" y="1"/>
            <a:ext cx="9804182" cy="6858000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25261038-63E0-41F9-87EB-887465ABEC30}"/>
              </a:ext>
            </a:extLst>
          </p:cNvPr>
          <p:cNvSpPr/>
          <p:nvPr/>
        </p:nvSpPr>
        <p:spPr>
          <a:xfrm>
            <a:off x="5766352" y="5928885"/>
            <a:ext cx="659296" cy="546653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28DB216E-04C0-4816-A8D2-D7B6541454A3}"/>
              </a:ext>
            </a:extLst>
          </p:cNvPr>
          <p:cNvSpPr/>
          <p:nvPr/>
        </p:nvSpPr>
        <p:spPr>
          <a:xfrm>
            <a:off x="3367041" y="816858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12EBEB08-2685-4F3C-BCEC-0270BC87FCF3}"/>
              </a:ext>
            </a:extLst>
          </p:cNvPr>
          <p:cNvSpPr/>
          <p:nvPr/>
        </p:nvSpPr>
        <p:spPr>
          <a:xfrm>
            <a:off x="6781352" y="270205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96707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513"/>
            <a:ext cx="1880809" cy="805543"/>
          </a:xfrm>
        </p:spPr>
        <p:txBody>
          <a:bodyPr/>
          <a:lstStyle/>
          <a:p>
            <a:r>
              <a:rPr lang="fr-BE" dirty="0"/>
              <a:t>Lafosse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B938BD-2BBD-410F-B0ED-CA95E14C0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853" y="0"/>
            <a:ext cx="10045148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CEC045C-1FB2-4632-9320-DDAF4DC0A712}"/>
              </a:ext>
            </a:extLst>
          </p:cNvPr>
          <p:cNvSpPr/>
          <p:nvPr/>
        </p:nvSpPr>
        <p:spPr>
          <a:xfrm>
            <a:off x="4215348" y="4668099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515F2E-6F65-4969-B996-7C12159AE86D}"/>
              </a:ext>
            </a:extLst>
          </p:cNvPr>
          <p:cNvSpPr/>
          <p:nvPr/>
        </p:nvSpPr>
        <p:spPr>
          <a:xfrm>
            <a:off x="6255605" y="249186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BFB7E94-7BD1-4451-B24A-ABBC82F73CE4}"/>
              </a:ext>
            </a:extLst>
          </p:cNvPr>
          <p:cNvSpPr/>
          <p:nvPr/>
        </p:nvSpPr>
        <p:spPr>
          <a:xfrm>
            <a:off x="6585253" y="5506299"/>
            <a:ext cx="1107634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89602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61" y="0"/>
            <a:ext cx="2351314" cy="805543"/>
          </a:xfrm>
        </p:spPr>
        <p:txBody>
          <a:bodyPr/>
          <a:lstStyle/>
          <a:p>
            <a:r>
              <a:rPr lang="fr-BE" dirty="0" err="1"/>
              <a:t>Dochamps</a:t>
            </a: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F0C2CC-E738-4920-B0FC-A9B335F92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56" y="668187"/>
            <a:ext cx="11581243" cy="618981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9A91BE3-7D85-4DCC-9B84-0D643D606B8F}"/>
              </a:ext>
            </a:extLst>
          </p:cNvPr>
          <p:cNvSpPr/>
          <p:nvPr/>
        </p:nvSpPr>
        <p:spPr>
          <a:xfrm>
            <a:off x="3711765" y="3216440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9978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714"/>
            <a:ext cx="3448352" cy="805543"/>
          </a:xfrm>
        </p:spPr>
        <p:txBody>
          <a:bodyPr/>
          <a:lstStyle/>
          <a:p>
            <a:r>
              <a:rPr lang="fr-BE" dirty="0"/>
              <a:t>Chêne al Pierre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A5830E7-128D-4AB8-9986-31AE1A274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986" y="584488"/>
            <a:ext cx="9774014" cy="625879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C754D2CB-6607-42A1-B75B-97251F8EB212}"/>
              </a:ext>
            </a:extLst>
          </p:cNvPr>
          <p:cNvSpPr/>
          <p:nvPr/>
        </p:nvSpPr>
        <p:spPr>
          <a:xfrm rot="19512181">
            <a:off x="5609560" y="4273827"/>
            <a:ext cx="1695700" cy="11529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309425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31E2EAA-3FDC-4A4E-A94E-CC34DB271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76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7061373">
            <a:off x="-460410" y="1208315"/>
            <a:ext cx="1989666" cy="805543"/>
          </a:xfrm>
        </p:spPr>
        <p:txBody>
          <a:bodyPr/>
          <a:lstStyle/>
          <a:p>
            <a:r>
              <a:rPr lang="fr-BE" dirty="0" err="1"/>
              <a:t>Odeigne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12BE9BD-DA51-44A2-A6B9-F9E9D2505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26" y="0"/>
            <a:ext cx="11098174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608583D-9E05-4DB2-886C-68E3E9014BED}"/>
              </a:ext>
            </a:extLst>
          </p:cNvPr>
          <p:cNvSpPr/>
          <p:nvPr/>
        </p:nvSpPr>
        <p:spPr>
          <a:xfrm>
            <a:off x="9324061" y="274125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72291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8E37133-2418-461A-8772-8BFBAFEBFC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29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925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9F2B25DA-F07B-4FA0-8881-895451A0D8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7" y="25782"/>
            <a:ext cx="9644743" cy="6814520"/>
          </a:xfrm>
        </p:spPr>
      </p:pic>
    </p:spTree>
    <p:extLst>
      <p:ext uri="{BB962C8B-B14F-4D97-AF65-F5344CB8AC3E}">
        <p14:creationId xmlns:p14="http://schemas.microsoft.com/office/powerpoint/2010/main" val="187738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4204958" y="27967"/>
            <a:ext cx="3358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4000" dirty="0">
                <a:solidFill>
                  <a:srgbClr val="004821"/>
                </a:solidFill>
                <a:effectLst/>
              </a:rPr>
              <a:t>Ordre du jour</a:t>
            </a:r>
          </a:p>
        </p:txBody>
      </p: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508194" y="606830"/>
            <a:ext cx="1143000" cy="6092119"/>
            <a:chOff x="289" y="1212"/>
            <a:chExt cx="720" cy="2539"/>
          </a:xfrm>
        </p:grpSpPr>
        <p:sp>
          <p:nvSpPr>
            <p:cNvPr id="16" name="AutoShape 12"/>
            <p:cNvSpPr>
              <a:spLocks noChangeArrowheads="1"/>
            </p:cNvSpPr>
            <p:nvPr/>
          </p:nvSpPr>
          <p:spPr bwMode="auto">
            <a:xfrm>
              <a:off x="379" y="1431"/>
              <a:ext cx="166" cy="1991"/>
            </a:xfrm>
            <a:prstGeom prst="downArrow">
              <a:avLst>
                <a:gd name="adj1" fmla="val 50000"/>
                <a:gd name="adj2" fmla="val 9370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fr-BE" altLang="fr-FR" sz="18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289" y="1212"/>
              <a:ext cx="72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BE" altLang="fr-FR" dirty="0">
                  <a:solidFill>
                    <a:srgbClr val="000000"/>
                  </a:solidFill>
                  <a:latin typeface="FuturaTDem"/>
                </a:rPr>
                <a:t>20</a:t>
              </a:r>
              <a:r>
                <a:rPr lang="fr-BE" altLang="fr-FR" sz="1800" dirty="0">
                  <a:solidFill>
                    <a:srgbClr val="000000"/>
                  </a:solidFill>
                  <a:latin typeface="FuturaTDem"/>
                </a:rPr>
                <a:t>h</a:t>
              </a:r>
              <a:endParaRPr lang="fr-FR" altLang="fr-FR" sz="1800" dirty="0">
                <a:solidFill>
                  <a:srgbClr val="000000"/>
                </a:solidFill>
                <a:latin typeface="FuturaTDem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>
              <a:off x="289" y="3532"/>
              <a:ext cx="720" cy="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fr-F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56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2pPr>
              <a:lvl3pPr marL="9128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3pPr>
              <a:lvl4pPr marL="13700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4pPr>
              <a:lvl5pPr marL="1827213" indent="1588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fr-BE" altLang="fr-FR" sz="1800" dirty="0">
                  <a:solidFill>
                    <a:srgbClr val="000000"/>
                  </a:solidFill>
                  <a:latin typeface="FuturaTDem"/>
                </a:rPr>
                <a:t>22h</a:t>
              </a:r>
              <a:endParaRPr lang="fr-FR" altLang="fr-FR" sz="1800" dirty="0">
                <a:solidFill>
                  <a:srgbClr val="000000"/>
                </a:solidFill>
                <a:latin typeface="FuturaTDem"/>
              </a:endParaRPr>
            </a:p>
          </p:txBody>
        </p:sp>
      </p:grpSp>
      <p:cxnSp>
        <p:nvCxnSpPr>
          <p:cNvPr id="19" name="Connecteur droit 18"/>
          <p:cNvCxnSpPr/>
          <p:nvPr/>
        </p:nvCxnSpPr>
        <p:spPr>
          <a:xfrm>
            <a:off x="3132482" y="735853"/>
            <a:ext cx="568863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1203821" y="1330842"/>
            <a:ext cx="10559018" cy="429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35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BE" sz="2000" dirty="0"/>
              <a:t> 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Approbation du compte rendu de la réunion précédente (22/09/22)</a:t>
            </a:r>
            <a:endParaRPr lang="fr-BE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Suivi des conventions</a:t>
            </a:r>
          </a:p>
          <a:p>
            <a:pPr marL="34290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Propositions de Madame Piret – rencontre scientifiques</a:t>
            </a:r>
            <a:endParaRPr lang="fr-BE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Budget participatif </a:t>
            </a:r>
            <a:endParaRPr lang="fr-BE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Appels à projets</a:t>
            </a:r>
            <a:endParaRPr lang="fr-BE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Groupes de travail </a:t>
            </a:r>
            <a:endParaRPr lang="fr-BE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Agenda – rapport annuel et évaluation à mi-parcours</a:t>
            </a:r>
          </a:p>
          <a:p>
            <a:pPr marL="34290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fr-FR" sz="2800" dirty="0">
                <a:latin typeface="Calibri" panose="020F0502020204030204" pitchFamily="34" charset="0"/>
                <a:ea typeface="Times New Roman" panose="02020603050405020304" pitchFamily="18" charset="0"/>
              </a:rPr>
              <a:t>Divers</a:t>
            </a:r>
            <a:endParaRPr lang="fr-BE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lvl="0" indent="2635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466" y="-49337"/>
            <a:ext cx="980922" cy="941685"/>
          </a:xfrm>
          <a:prstGeom prst="rect">
            <a:avLst/>
          </a:prstGeom>
        </p:spPr>
      </p:pic>
      <p:pic>
        <p:nvPicPr>
          <p:cNvPr id="11" name="Picture 2" descr="C:\Users\v.legrand\AppData\Local\Microsoft\Windows\Temporary Internet Files\Content.IE5\ZB0411PM\MC900432640[1].png">
            <a:extLst>
              <a:ext uri="{FF2B5EF4-FFF2-40B4-BE49-F238E27FC236}">
                <a16:creationId xmlns:a16="http://schemas.microsoft.com/office/drawing/2014/main" id="{DD1C2DEA-4369-4E5B-8E85-73F4895D7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954" y="4363879"/>
            <a:ext cx="2448660" cy="18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61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CC3D26C-4151-489C-B4A8-5AF4D510E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75950" y="-1457850"/>
            <a:ext cx="6888985" cy="9742714"/>
          </a:xfrm>
        </p:spPr>
      </p:pic>
    </p:spTree>
    <p:extLst>
      <p:ext uri="{BB962C8B-B14F-4D97-AF65-F5344CB8AC3E}">
        <p14:creationId xmlns:p14="http://schemas.microsoft.com/office/powerpoint/2010/main" val="1812100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6D37596-5C05-4A11-A7A5-1AE34DDCC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59" y="0"/>
            <a:ext cx="970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365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4BA4496-6BD3-4AC2-99ED-739F6ADB9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37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9489639" y="854260"/>
            <a:ext cx="23192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Logements IG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933709" y="4187364"/>
            <a:ext cx="22582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800" b="1" dirty="0"/>
              <a:t>Carrefour</a:t>
            </a:r>
          </a:p>
        </p:txBody>
      </p:sp>
      <p:sp>
        <p:nvSpPr>
          <p:cNvPr id="11" name="Flèche gauche 10"/>
          <p:cNvSpPr/>
          <p:nvPr/>
        </p:nvSpPr>
        <p:spPr>
          <a:xfrm>
            <a:off x="8716555" y="1119564"/>
            <a:ext cx="773084" cy="21465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ZoneTexte 11"/>
          <p:cNvSpPr txBox="1"/>
          <p:nvPr/>
        </p:nvSpPr>
        <p:spPr>
          <a:xfrm>
            <a:off x="4825602" y="3506269"/>
            <a:ext cx="23109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Entrées de village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357045" y="4808089"/>
            <a:ext cx="231925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Voies lentes</a:t>
            </a:r>
          </a:p>
        </p:txBody>
      </p:sp>
      <p:sp>
        <p:nvSpPr>
          <p:cNvPr id="14" name="Flèche gauche 13"/>
          <p:cNvSpPr/>
          <p:nvPr/>
        </p:nvSpPr>
        <p:spPr>
          <a:xfrm>
            <a:off x="4122092" y="4015023"/>
            <a:ext cx="773084" cy="21465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 gauche 14"/>
          <p:cNvSpPr/>
          <p:nvPr/>
        </p:nvSpPr>
        <p:spPr>
          <a:xfrm>
            <a:off x="1583961" y="4700763"/>
            <a:ext cx="773084" cy="214653"/>
          </a:xfrm>
          <a:prstGeom prst="lef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68491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5EC736-3E0E-46A5-9205-A940BC0A5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406" y="21845"/>
            <a:ext cx="3038282" cy="176074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13871" y="724167"/>
            <a:ext cx="4094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Carrefour de Manhay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D098C96-C45E-4FEB-9E1E-C170BB67EB19}"/>
              </a:ext>
            </a:extLst>
          </p:cNvPr>
          <p:cNvSpPr txBox="1"/>
          <p:nvPr/>
        </p:nvSpPr>
        <p:spPr>
          <a:xfrm>
            <a:off x="-161298" y="5603930"/>
            <a:ext cx="5850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Voie lente – phase 1 : Dorsale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BFEA6AF-166B-4493-A45E-FA063EAA9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629" y="1668254"/>
            <a:ext cx="2978541" cy="18245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27E5FF9-0B9B-46C1-9500-876E9C8602D2}"/>
              </a:ext>
            </a:extLst>
          </p:cNvPr>
          <p:cNvSpPr txBox="1"/>
          <p:nvPr/>
        </p:nvSpPr>
        <p:spPr>
          <a:xfrm>
            <a:off x="0" y="3942034"/>
            <a:ext cx="35141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Entrées de village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B8C80BC-5147-4F0F-BF1E-466BFF3EF114}"/>
              </a:ext>
            </a:extLst>
          </p:cNvPr>
          <p:cNvSpPr txBox="1"/>
          <p:nvPr/>
        </p:nvSpPr>
        <p:spPr>
          <a:xfrm>
            <a:off x="-1" y="2256239"/>
            <a:ext cx="5957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Logements intergénérationnels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4162BD-3432-41C0-A621-0F8852A9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629" y="3287886"/>
            <a:ext cx="3082701" cy="17893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B76542-EBAB-4D54-8387-84400490DE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935" y="4998101"/>
            <a:ext cx="3228087" cy="194670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82715AD-AE1D-4C99-AFA0-4E37AA916631}"/>
              </a:ext>
            </a:extLst>
          </p:cNvPr>
          <p:cNvSpPr txBox="1"/>
          <p:nvPr/>
        </p:nvSpPr>
        <p:spPr>
          <a:xfrm>
            <a:off x="-1" y="1288743"/>
            <a:ext cx="4213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Inauguration du projet avec la CLDR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</a:t>
            </a:r>
            <a:r>
              <a:rPr lang="fr-BE" dirty="0" err="1"/>
              <a:t>écomptes</a:t>
            </a:r>
            <a:r>
              <a:rPr lang="fr-BE" dirty="0"/>
              <a:t> (financiers)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0BE757-0EB9-4CB0-9D4A-8EDF11861A40}"/>
              </a:ext>
            </a:extLst>
          </p:cNvPr>
          <p:cNvSpPr txBox="1"/>
          <p:nvPr/>
        </p:nvSpPr>
        <p:spPr>
          <a:xfrm>
            <a:off x="0" y="2854867"/>
            <a:ext cx="6401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En attente de la convention de réalisation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</a:t>
            </a:r>
            <a:r>
              <a:rPr lang="fr-BE" dirty="0" err="1"/>
              <a:t>ancement</a:t>
            </a:r>
            <a:r>
              <a:rPr lang="fr-BE" dirty="0"/>
              <a:t> d’un GT « charte d’occupation des logements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F5875F6-1400-4E53-9177-48BD48FF46CF}"/>
              </a:ext>
            </a:extLst>
          </p:cNvPr>
          <p:cNvSpPr txBox="1"/>
          <p:nvPr/>
        </p:nvSpPr>
        <p:spPr>
          <a:xfrm>
            <a:off x="0" y="4451719"/>
            <a:ext cx="6104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En attente des propositions d’avant projet de l’auteur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7A977F2-52F6-429B-8482-93AD08C00D2E}"/>
              </a:ext>
            </a:extLst>
          </p:cNvPr>
          <p:cNvSpPr txBox="1"/>
          <p:nvPr/>
        </p:nvSpPr>
        <p:spPr>
          <a:xfrm>
            <a:off x="0" y="6133833"/>
            <a:ext cx="487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En attente de la convention de faisabilité</a:t>
            </a:r>
          </a:p>
        </p:txBody>
      </p:sp>
    </p:spTree>
    <p:extLst>
      <p:ext uri="{BB962C8B-B14F-4D97-AF65-F5344CB8AC3E}">
        <p14:creationId xmlns:p14="http://schemas.microsoft.com/office/powerpoint/2010/main" val="518080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851505" y="344352"/>
            <a:ext cx="9331006" cy="130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 algn="ctr">
              <a:lnSpc>
                <a:spcPct val="150000"/>
              </a:lnSpc>
            </a:pPr>
            <a:r>
              <a:rPr lang="fr-BE" altLang="fr-FR" sz="28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3. Rencontre avec des scientifiques</a:t>
            </a:r>
            <a:br>
              <a:rPr lang="fr-BE" altLang="fr-FR" sz="28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</a:br>
            <a:r>
              <a:rPr lang="fr-BE" altLang="fr-FR" sz="28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proposition de Me Piret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2541850" y="1802622"/>
            <a:ext cx="7108300" cy="311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248" y="5656106"/>
            <a:ext cx="955752" cy="917522"/>
          </a:xfrm>
          <a:prstGeom prst="rect">
            <a:avLst/>
          </a:prstGeom>
        </p:spPr>
      </p:pic>
      <p:sp>
        <p:nvSpPr>
          <p:cNvPr id="2" name="AutoShape 2" descr="https://www.genie-inc.com/uploads/public/gi/article/73131__scientifiques.jpg.webp">
            <a:extLst>
              <a:ext uri="{FF2B5EF4-FFF2-40B4-BE49-F238E27FC236}">
                <a16:creationId xmlns:a16="http://schemas.microsoft.com/office/drawing/2014/main" id="{B3CCBC94-6C83-4D77-8DA9-19C9EB2D3F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3" name="AutoShape 4" descr="https://www.genie-inc.com/uploads/public/gi/article/73131__scientifiques.jpg.webp">
            <a:extLst>
              <a:ext uri="{FF2B5EF4-FFF2-40B4-BE49-F238E27FC236}">
                <a16:creationId xmlns:a16="http://schemas.microsoft.com/office/drawing/2014/main" id="{3B84A49A-D2C6-456D-8AD6-E7BCF4F174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9176E9-41D1-4E44-9402-D89B39342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4382" y="1986139"/>
            <a:ext cx="5694234" cy="3796156"/>
          </a:xfrm>
          <a:prstGeom prst="rect">
            <a:avLst/>
          </a:prstGeom>
        </p:spPr>
      </p:pic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9" name="Complément 8" title="Breaktime">
                <a:extLst>
                  <a:ext uri="{FF2B5EF4-FFF2-40B4-BE49-F238E27FC236}">
                    <a16:creationId xmlns:a16="http://schemas.microsoft.com/office/drawing/2014/main" id="{963592D5-19A3-4E9A-9629-F864FF49D09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26783198"/>
                  </p:ext>
                </p:extLst>
              </p:nvPr>
            </p:nvGraphicFramePr>
            <p:xfrm>
              <a:off x="118513" y="2269326"/>
              <a:ext cx="5764696" cy="322978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9" name="Complément 8" title="Breaktime">
                <a:extLst>
                  <a:ext uri="{FF2B5EF4-FFF2-40B4-BE49-F238E27FC236}">
                    <a16:creationId xmlns:a16="http://schemas.microsoft.com/office/drawing/2014/main" id="{963592D5-19A3-4E9A-9629-F864FF49D0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8513" y="2269326"/>
                <a:ext cx="5764696" cy="322978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23645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9720441" y="5940478"/>
            <a:ext cx="2412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9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Ensemble, pour des villages vivants</a:t>
            </a:r>
            <a:endParaRPr lang="fr-BE" sz="600" b="1" i="1" dirty="0">
              <a:solidFill>
                <a:schemeClr val="bg1"/>
              </a:solidFill>
              <a:effectLst/>
              <a:latin typeface="Futura Medium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87A0CDC-EABC-41DC-B4E1-45525B43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9" y="0"/>
            <a:ext cx="12185930" cy="6854583"/>
          </a:xfrm>
          <a:prstGeom prst="rect">
            <a:avLst/>
          </a:prstGeom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8796764" y="6177508"/>
            <a:ext cx="3291069" cy="57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fr-BE" sz="32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</a:t>
            </a:r>
            <a:r>
              <a:rPr lang="fr-BE" sz="24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Ardenne 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0719539" y="6530354"/>
            <a:ext cx="1088571" cy="2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spcAft>
                <a:spcPts val="1000"/>
              </a:spcAft>
            </a:pPr>
            <a:r>
              <a:rPr lang="fr-BE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 Ardenne</a:t>
            </a:r>
            <a:endParaRPr lang="fr-B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541850" y="152122"/>
            <a:ext cx="9331006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BE" altLang="fr-FR" sz="28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4. Budget participatif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2541850" y="1144531"/>
            <a:ext cx="7108300" cy="311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37" y="5951014"/>
            <a:ext cx="955752" cy="91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66761" y="501162"/>
            <a:ext cx="63061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400" dirty="0">
                <a:solidFill>
                  <a:srgbClr val="004821"/>
                </a:solidFill>
                <a:effectLst/>
              </a:rPr>
              <a:t>4. Budget participatif : C’est parti!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39202" y="2437570"/>
            <a:ext cx="8925841" cy="2903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 Rappel cheminement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Constitution du comité de sélection</a:t>
            </a:r>
          </a:p>
        </p:txBody>
      </p:sp>
      <p:pic>
        <p:nvPicPr>
          <p:cNvPr id="3074" name="Picture 2" descr="Budget participatif #1 - Les projets lauréats sont connus ! — Commune de  Seneffe">
            <a:extLst>
              <a:ext uri="{FF2B5EF4-FFF2-40B4-BE49-F238E27FC236}">
                <a16:creationId xmlns:a16="http://schemas.microsoft.com/office/drawing/2014/main" id="{CA05FDDC-5261-49EE-A1E5-DBE4A4339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73" y="523433"/>
            <a:ext cx="5785427" cy="403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5470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580352" y="197058"/>
            <a:ext cx="8771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000" dirty="0">
                <a:solidFill>
                  <a:srgbClr val="004821"/>
                </a:solidFill>
                <a:effectLst/>
              </a:rPr>
              <a:t>A) Rappel des décisions de la CLDR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30969" y="1112761"/>
            <a:ext cx="98995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dirty="0"/>
              <a:t>1. Max 10.000€/projet</a:t>
            </a:r>
          </a:p>
          <a:p>
            <a:endParaRPr lang="fr-BE" sz="3200" dirty="0"/>
          </a:p>
          <a:p>
            <a:r>
              <a:rPr lang="fr-BE" sz="3200" dirty="0"/>
              <a:t>2. Le comité de validation composé d’un citoyen/village</a:t>
            </a:r>
          </a:p>
          <a:p>
            <a:endParaRPr lang="fr-BE" sz="3200" dirty="0"/>
          </a:p>
          <a:p>
            <a:r>
              <a:rPr lang="fr-BE" sz="3200" dirty="0"/>
              <a:t>3. L’intérêt général définit par le porteur de projet</a:t>
            </a:r>
          </a:p>
          <a:p>
            <a:endParaRPr lang="fr-BE" sz="3200" dirty="0"/>
          </a:p>
          <a:p>
            <a:r>
              <a:rPr lang="fr-BE" sz="3200" dirty="0"/>
              <a:t>4. Impact durable du projet </a:t>
            </a:r>
            <a:r>
              <a:rPr lang="fr-BE" sz="3200" dirty="0">
                <a:sym typeface="Wingdings" panose="05000000000000000000" pitchFamily="2" charset="2"/>
              </a:rPr>
              <a:t> voir </a:t>
            </a:r>
            <a:r>
              <a:rPr lang="fr-BE" sz="3200" dirty="0"/>
              <a:t>charte DD utilisée pour les logements intergénérationnels</a:t>
            </a:r>
          </a:p>
        </p:txBody>
      </p:sp>
    </p:spTree>
    <p:extLst>
      <p:ext uri="{BB962C8B-B14F-4D97-AF65-F5344CB8AC3E}">
        <p14:creationId xmlns:p14="http://schemas.microsoft.com/office/powerpoint/2010/main" val="3349296550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44923" y="134819"/>
            <a:ext cx="8771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000" dirty="0">
                <a:solidFill>
                  <a:srgbClr val="004821"/>
                </a:solidFill>
                <a:effectLst/>
              </a:rPr>
              <a:t>A) Rappel des décisions de la CLDR</a:t>
            </a:r>
          </a:p>
        </p:txBody>
      </p:sp>
      <p:pic>
        <p:nvPicPr>
          <p:cNvPr id="4098" name="Picture 2" descr="Le développement durable : qu'est-ce que c'est ? - Alsbom">
            <a:extLst>
              <a:ext uri="{FF2B5EF4-FFF2-40B4-BE49-F238E27FC236}">
                <a16:creationId xmlns:a16="http://schemas.microsoft.com/office/drawing/2014/main" id="{AEB2C82C-35BC-46EC-BD36-A63D4A2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357" y="1730828"/>
            <a:ext cx="8545285" cy="51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580352" y="1138746"/>
            <a:ext cx="76559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600" dirty="0"/>
              <a:t>Charte du développement durable</a:t>
            </a:r>
          </a:p>
          <a:p>
            <a:pPr marL="914400" lvl="1" indent="-457200">
              <a:buFont typeface="Wingdings" panose="05000000000000000000" pitchFamily="2" charset="2"/>
              <a:buChar char="à"/>
            </a:pPr>
            <a:r>
              <a:rPr lang="fr-BE" sz="3600" dirty="0">
                <a:sym typeface="Wingdings" panose="05000000000000000000" pitchFamily="2" charset="2"/>
              </a:rPr>
              <a:t>Selon 4 volets :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Social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Environnement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Économie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fr-BE" sz="3600" dirty="0">
                <a:sym typeface="Wingdings" panose="05000000000000000000" pitchFamily="2" charset="2"/>
              </a:rPr>
              <a:t>Gouvernance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414891218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9720441" y="5940478"/>
            <a:ext cx="2412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9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Ensemble, pour des villages vivants</a:t>
            </a:r>
            <a:endParaRPr lang="fr-BE" sz="600" b="1" i="1" dirty="0">
              <a:solidFill>
                <a:schemeClr val="bg1"/>
              </a:solidFill>
              <a:effectLst/>
              <a:latin typeface="Futura Medium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8796764" y="6177508"/>
            <a:ext cx="3291069" cy="57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fr-BE" sz="32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</a:t>
            </a:r>
            <a:r>
              <a:rPr lang="fr-BE" sz="24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Ardenne 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0719539" y="6530354"/>
            <a:ext cx="1088571" cy="2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spcAft>
                <a:spcPts val="1000"/>
              </a:spcAft>
            </a:pPr>
            <a:r>
              <a:rPr lang="fr-BE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 Ardenne</a:t>
            </a:r>
            <a:endParaRPr lang="fr-B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9733" y="301375"/>
            <a:ext cx="9331006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BE" altLang="fr-FR" sz="28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1. Approbation du PV de la réunion précédente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2541850" y="1144531"/>
            <a:ext cx="7108300" cy="311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8" name="Picture 2" descr="Y a d'la joie 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997" y="1297323"/>
            <a:ext cx="6938005" cy="454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37" y="5951014"/>
            <a:ext cx="955752" cy="917522"/>
          </a:xfrm>
          <a:prstGeom prst="rect">
            <a:avLst/>
          </a:prstGeom>
        </p:spPr>
      </p:pic>
      <p:pic>
        <p:nvPicPr>
          <p:cNvPr id="15" name="Picture 4" descr="C:\Users\v.legrand\AppData\Local\Microsoft\Windows\INetCache\IE\TS76JX7A\icon-803718_640[1].png">
            <a:extLst>
              <a:ext uri="{FF2B5EF4-FFF2-40B4-BE49-F238E27FC236}">
                <a16:creationId xmlns:a16="http://schemas.microsoft.com/office/drawing/2014/main" id="{B9CAFB77-E2F8-4569-8253-3DB23EC43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89" y="3951487"/>
            <a:ext cx="2543944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26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10">
            <a:extLst>
              <a:ext uri="{FF2B5EF4-FFF2-40B4-BE49-F238E27FC236}">
                <a16:creationId xmlns:a16="http://schemas.microsoft.com/office/drawing/2014/main" id="{033F9768-0C25-4C29-960C-7D5DE145B829}"/>
              </a:ext>
            </a:extLst>
          </p:cNvPr>
          <p:cNvSpPr txBox="1">
            <a:spLocks noChangeAspect="1"/>
          </p:cNvSpPr>
          <p:nvPr/>
        </p:nvSpPr>
        <p:spPr>
          <a:xfrm>
            <a:off x="1360714" y="1168903"/>
            <a:ext cx="10669173" cy="5120205"/>
          </a:xfrm>
          <a:prstGeom prst="rect">
            <a:avLst/>
          </a:prstGeom>
        </p:spPr>
        <p:txBody>
          <a:bodyPr vert="horz" wrap="square" lIns="0" tIns="8467" rIns="0" bIns="0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Font typeface="+mj-lt"/>
              <a:buAutoNum type="arabicPeriod"/>
              <a:defRPr/>
            </a:pPr>
            <a:r>
              <a:rPr lang="fr-BE" sz="2400" dirty="0"/>
              <a:t>La CLDR propose de lancer le BP 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Font typeface="+mj-lt"/>
              <a:buAutoNum type="arabicPeriod"/>
              <a:defRPr/>
            </a:pPr>
            <a:r>
              <a:rPr lang="fr-BE" sz="2400" dirty="0"/>
              <a:t>Le Conseil communal décide de lancer le BP</a:t>
            </a:r>
          </a:p>
          <a:p>
            <a:pPr marL="8467" marR="3387" defTabSz="609630">
              <a:lnSpc>
                <a:spcPct val="116100"/>
              </a:lnSpc>
              <a:spcBef>
                <a:spcPts val="67"/>
              </a:spcBef>
              <a:defRPr/>
            </a:pPr>
            <a:r>
              <a:rPr lang="fr-BE" sz="2800" dirty="0">
                <a:latin typeface="+mj-lt"/>
                <a:ea typeface="+mj-ea"/>
                <a:cs typeface="+mj-cs"/>
              </a:rPr>
              <a:t>					      </a:t>
            </a:r>
            <a:r>
              <a:rPr lang="fr-BE" sz="2400" dirty="0"/>
              <a:t>valide les docs et les options</a:t>
            </a:r>
          </a:p>
          <a:p>
            <a:pPr marL="8467" marR="3387" defTabSz="609630">
              <a:lnSpc>
                <a:spcPct val="116100"/>
              </a:lnSpc>
              <a:spcBef>
                <a:spcPts val="67"/>
              </a:spcBef>
              <a:defRPr/>
            </a:pPr>
            <a:r>
              <a:rPr lang="fr-BE" sz="2400" dirty="0"/>
              <a:t>					       sollicite l’accord de la Ministre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3"/>
              <a:defRPr/>
            </a:pPr>
            <a:r>
              <a:rPr lang="fr-BE" sz="2400" dirty="0"/>
              <a:t>La commune lance la publicité du BP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3"/>
              <a:defRPr/>
            </a:pPr>
            <a:r>
              <a:rPr lang="fr-BE" sz="2400" dirty="0"/>
              <a:t>Les citoyens </a:t>
            </a:r>
            <a:r>
              <a:rPr sz="2400" dirty="0"/>
              <a:t>et associations</a:t>
            </a:r>
            <a:r>
              <a:rPr lang="fr-BE" sz="2400" dirty="0"/>
              <a:t> déposent leurs projets 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3"/>
              <a:defRPr/>
            </a:pPr>
            <a:r>
              <a:rPr lang="fr-BE" sz="2400" dirty="0"/>
              <a:t>Le comité de sélection analyse la recevabilité des projets</a:t>
            </a:r>
          </a:p>
          <a:p>
            <a:pPr marL="341313" marR="3387" lvl="2" defTabSz="609630">
              <a:lnSpc>
                <a:spcPct val="122200"/>
              </a:lnSpc>
              <a:spcBef>
                <a:spcPts val="63"/>
              </a:spcBef>
              <a:defRPr/>
            </a:pPr>
            <a:r>
              <a:rPr lang="fr-BE" sz="2400" dirty="0"/>
              <a:t>			</a:t>
            </a:r>
            <a:r>
              <a:rPr lang="fr-BE" sz="2400" dirty="0">
                <a:solidFill>
                  <a:srgbClr val="FF0000"/>
                </a:solidFill>
              </a:rPr>
              <a:t>Si plus de projets que de budget disponible =&gt; VOTE</a:t>
            </a:r>
          </a:p>
          <a:p>
            <a:pPr marL="341313" marR="3387" lvl="2" defTabSz="609630">
              <a:lnSpc>
                <a:spcPct val="122200"/>
              </a:lnSpc>
              <a:spcBef>
                <a:spcPts val="63"/>
              </a:spcBef>
              <a:defRPr/>
            </a:pPr>
            <a:r>
              <a:rPr lang="fr-BE" sz="2400" dirty="0"/>
              <a:t>6.    </a:t>
            </a:r>
            <a:r>
              <a:rPr lang="fr-BE" sz="2400" dirty="0">
                <a:solidFill>
                  <a:srgbClr val="FF0000"/>
                </a:solidFill>
              </a:rPr>
              <a:t>Vote du comité de sélection + vote des citoyens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7"/>
              <a:defRPr/>
            </a:pPr>
            <a:r>
              <a:rPr lang="fr-BE" sz="2400" dirty="0"/>
              <a:t>Information des lauréats et population</a:t>
            </a:r>
          </a:p>
          <a:p>
            <a:pPr marL="798513" marR="3387" lvl="2" indent="-457200" defTabSz="609630">
              <a:lnSpc>
                <a:spcPct val="122200"/>
              </a:lnSpc>
              <a:spcBef>
                <a:spcPts val="63"/>
              </a:spcBef>
              <a:buAutoNum type="arabicPeriod" startAt="7"/>
              <a:defRPr/>
            </a:pPr>
            <a:r>
              <a:rPr lang="fr-BE" sz="2400" dirty="0"/>
              <a:t>Fin de la réalisation des travaux (24 mois)</a:t>
            </a:r>
          </a:p>
        </p:txBody>
      </p:sp>
      <p:sp>
        <p:nvSpPr>
          <p:cNvPr id="29" name="Titre 1">
            <a:extLst>
              <a:ext uri="{FF2B5EF4-FFF2-40B4-BE49-F238E27FC236}">
                <a16:creationId xmlns:a16="http://schemas.microsoft.com/office/drawing/2014/main" id="{08FD4F69-B4BB-4FC7-92C6-3AF7DF08D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872" y="206391"/>
            <a:ext cx="10834255" cy="735133"/>
          </a:xfrm>
          <a:ln w="28575">
            <a:solidFill>
              <a:srgbClr val="009999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4400" dirty="0">
                <a:solidFill>
                  <a:srgbClr val="009999"/>
                </a:solidFill>
              </a:rPr>
              <a:t>Quel cheminement ?</a:t>
            </a:r>
            <a:endParaRPr lang="fr-BE" sz="4400" dirty="0">
              <a:solidFill>
                <a:srgbClr val="009999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0" y="206391"/>
            <a:ext cx="1914649" cy="6519650"/>
            <a:chOff x="-1" y="592090"/>
            <a:chExt cx="1561975" cy="6519650"/>
          </a:xfrm>
        </p:grpSpPr>
        <p:pic>
          <p:nvPicPr>
            <p:cNvPr id="28" name="Graphique 27" descr="Personne confuse">
              <a:extLst>
                <a:ext uri="{FF2B5EF4-FFF2-40B4-BE49-F238E27FC236}">
                  <a16:creationId xmlns:a16="http://schemas.microsoft.com/office/drawing/2014/main" id="{10B2EAA3-C549-4667-B959-520E71B4D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0163" y="592090"/>
              <a:ext cx="918329" cy="918329"/>
            </a:xfrm>
            <a:prstGeom prst="rect">
              <a:avLst/>
            </a:prstGeom>
          </p:spPr>
        </p:pic>
        <p:grpSp>
          <p:nvGrpSpPr>
            <p:cNvPr id="10" name="Groupe 9"/>
            <p:cNvGrpSpPr/>
            <p:nvPr/>
          </p:nvGrpSpPr>
          <p:grpSpPr>
            <a:xfrm>
              <a:off x="-1" y="1485065"/>
              <a:ext cx="1561975" cy="5626675"/>
              <a:chOff x="73245" y="1414468"/>
              <a:chExt cx="1561975" cy="5626675"/>
            </a:xfrm>
          </p:grpSpPr>
          <p:sp>
            <p:nvSpPr>
              <p:cNvPr id="8" name="Flèche vers le bas 7"/>
              <p:cNvSpPr/>
              <p:nvPr/>
            </p:nvSpPr>
            <p:spPr>
              <a:xfrm>
                <a:off x="73245" y="1414468"/>
                <a:ext cx="1438656" cy="5626675"/>
              </a:xfrm>
              <a:prstGeom prst="downArrow">
                <a:avLst/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sp>
            <p:nvSpPr>
              <p:cNvPr id="9" name="ZoneTexte 8"/>
              <p:cNvSpPr txBox="1"/>
              <p:nvPr/>
            </p:nvSpPr>
            <p:spPr>
              <a:xfrm>
                <a:off x="396827" y="1484005"/>
                <a:ext cx="938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06.22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366934" y="3362040"/>
                <a:ext cx="938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5.01.23</a:t>
                </a:r>
              </a:p>
            </p:txBody>
          </p:sp>
          <p:sp>
            <p:nvSpPr>
              <p:cNvPr id="31" name="ZoneTexte 30"/>
              <p:cNvSpPr txBox="1"/>
              <p:nvPr/>
            </p:nvSpPr>
            <p:spPr>
              <a:xfrm>
                <a:off x="376058" y="3756833"/>
                <a:ext cx="9803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b="1" dirty="0"/>
                  <a:t>8.1.23 au 10.2.23</a:t>
                </a:r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339259" y="5027842"/>
                <a:ext cx="9803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400" b="1" dirty="0">
                    <a:solidFill>
                      <a:srgbClr val="FF0000"/>
                    </a:solidFill>
                  </a:rPr>
                  <a:t>27.3.23 au 23.4.23</a:t>
                </a: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696436" y="6247609"/>
                <a:ext cx="9387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b="1" dirty="0"/>
                  <a:t>12.24</a:t>
                </a:r>
              </a:p>
            </p:txBody>
          </p:sp>
        </p:grp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27C6FC98-078B-4B6E-BE9A-F76560F4482F}"/>
              </a:ext>
            </a:extLst>
          </p:cNvPr>
          <p:cNvSpPr txBox="1"/>
          <p:nvPr/>
        </p:nvSpPr>
        <p:spPr>
          <a:xfrm>
            <a:off x="325000" y="1644777"/>
            <a:ext cx="1035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/>
              <a:t>8.11.22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1A6BFC2-CAC6-4269-8EE1-D8D7435DFC06}"/>
              </a:ext>
            </a:extLst>
          </p:cNvPr>
          <p:cNvSpPr txBox="1"/>
          <p:nvPr/>
        </p:nvSpPr>
        <p:spPr>
          <a:xfrm>
            <a:off x="392657" y="5245085"/>
            <a:ext cx="10685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b="1" dirty="0"/>
              <a:t>24.4.23 ou </a:t>
            </a:r>
            <a:r>
              <a:rPr lang="fr-BE" sz="1400" b="1" dirty="0">
                <a:solidFill>
                  <a:srgbClr val="FF0000"/>
                </a:solidFill>
              </a:rPr>
              <a:t>26.5.23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9FEE53F-119A-4D0E-A0A6-34158CBD7A18}"/>
              </a:ext>
            </a:extLst>
          </p:cNvPr>
          <p:cNvSpPr txBox="1"/>
          <p:nvPr/>
        </p:nvSpPr>
        <p:spPr>
          <a:xfrm>
            <a:off x="371184" y="3993859"/>
            <a:ext cx="12016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/>
              <a:t>12.03.23</a:t>
            </a:r>
          </a:p>
        </p:txBody>
      </p:sp>
    </p:spTree>
    <p:extLst>
      <p:ext uri="{BB962C8B-B14F-4D97-AF65-F5344CB8AC3E}">
        <p14:creationId xmlns:p14="http://schemas.microsoft.com/office/powerpoint/2010/main" val="1758609665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424BBC18-3083-44AC-A923-9D2976D3720F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b="1" dirty="0">
                <a:solidFill>
                  <a:srgbClr val="00ADBA"/>
                </a:solidFill>
              </a:rPr>
              <a:t>Plateforme FRW  :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066D624-49F0-4329-893A-B68E3E419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3138" y="1068906"/>
            <a:ext cx="3257908" cy="1635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09E3D9D-B11C-47BA-AD87-BE268AE2F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014" y="2876019"/>
            <a:ext cx="6779051" cy="3879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B31A8D-2E6B-4965-A2C0-49D9BAA222F0}"/>
              </a:ext>
            </a:extLst>
          </p:cNvPr>
          <p:cNvSpPr/>
          <p:nvPr/>
        </p:nvSpPr>
        <p:spPr>
          <a:xfrm>
            <a:off x="3270174" y="846138"/>
            <a:ext cx="5464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009999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https://participation.frw.be</a:t>
            </a:r>
            <a:endParaRPr lang="fr-FR" sz="2800" dirty="0">
              <a:solidFill>
                <a:srgbClr val="009999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593A58-D243-4E01-A072-9C39D68978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282" r="33196"/>
          <a:stretch/>
        </p:blipFill>
        <p:spPr>
          <a:xfrm>
            <a:off x="811595" y="1562442"/>
            <a:ext cx="4190063" cy="519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FD4F69-B4BB-4FC7-92C6-3AF7DF08D91A}"/>
              </a:ext>
            </a:extLst>
          </p:cNvPr>
          <p:cNvSpPr>
            <a:spLocks noGrp="1"/>
          </p:cNvSpPr>
          <p:nvPr>
            <p:ph type="title"/>
          </p:nvPr>
        </p:nvSpPr>
        <p:spPr>
          <a:ln w="28575">
            <a:solidFill>
              <a:srgbClr val="009999"/>
            </a:solidFill>
          </a:ln>
        </p:spPr>
        <p:txBody>
          <a:bodyPr/>
          <a:lstStyle/>
          <a:p>
            <a:r>
              <a:rPr lang="fr-FR" b="1" dirty="0">
                <a:solidFill>
                  <a:srgbClr val="009999"/>
                </a:solidFill>
              </a:rPr>
              <a:t>Pour être « recevable », il doit : </a:t>
            </a:r>
            <a:endParaRPr lang="fr-BE" b="1" dirty="0">
              <a:solidFill>
                <a:srgbClr val="009999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A5C522-54F5-4BA6-8C08-5D9815E574B0}"/>
              </a:ext>
            </a:extLst>
          </p:cNvPr>
          <p:cNvSpPr/>
          <p:nvPr/>
        </p:nvSpPr>
        <p:spPr>
          <a:xfrm>
            <a:off x="451104" y="1543788"/>
            <a:ext cx="11586703" cy="5777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Etre déposé dans les délais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Répondre aux objectifs du PCDR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Etre porté soit par une pers. morale / association de fait / comité de citoyens (5)</a:t>
            </a:r>
          </a:p>
          <a:p>
            <a:pPr marL="627063" marR="3387" lvl="2" indent="-285750" defTabSz="609630">
              <a:lnSpc>
                <a:spcPct val="122200"/>
              </a:lnSpc>
              <a:spcBef>
                <a:spcPts val="63"/>
              </a:spcBef>
              <a:buFont typeface="Wingdings" panose="05000000000000000000" pitchFamily="2" charset="2"/>
              <a:buChar char="Ø"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FR" sz="2400" dirty="0">
                <a:solidFill>
                  <a:prstClr val="black"/>
                </a:solidFill>
              </a:rPr>
              <a:t>Porter sur des dépenses matérielles</a:t>
            </a:r>
          </a:p>
          <a:p>
            <a:pPr marL="627063" marR="3387" lvl="2" indent="-285750" defTabSz="609630">
              <a:lnSpc>
                <a:spcPct val="122200"/>
              </a:lnSpc>
              <a:spcBef>
                <a:spcPts val="63"/>
              </a:spcBef>
              <a:buFont typeface="Wingdings" panose="05000000000000000000" pitchFamily="2" charset="2"/>
              <a:buChar char="Ø"/>
              <a:defRPr/>
            </a:pPr>
            <a:r>
              <a:rPr lang="fr-FR" sz="2400" dirty="0">
                <a:solidFill>
                  <a:prstClr val="black"/>
                </a:solidFill>
              </a:rPr>
              <a:t>Etre réaliste et précis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Etre situé sur le domaine public de la commune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Préciser s’il sera porté par des citoyens uniquement ou                                                        s’il sera fait appel à l’administration communale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Répondre à l’intérêt général (à creuser)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Etre durable (à creuser)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Ne pas dépasser un pourcentage du budget (à fixer)</a:t>
            </a:r>
          </a:p>
          <a:p>
            <a:pPr marL="627063" marR="3387" lvl="2" indent="-285750" algn="l" defTabSz="609630" rtl="0" eaLnBrk="1" fontAlgn="auto" latinLnBrk="0" hangingPunct="1">
              <a:lnSpc>
                <a:spcPct val="122200"/>
              </a:lnSpc>
              <a:spcBef>
                <a:spcPts val="6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2932" y="1543788"/>
            <a:ext cx="2645172" cy="125807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1421" y="4959276"/>
            <a:ext cx="1668760" cy="18019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E9C2DE-F319-4167-95E5-14F66ABD91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6983" y="3037166"/>
            <a:ext cx="1388876" cy="1567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7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t="12281" r="18697" b="5284"/>
          <a:stretch/>
        </p:blipFill>
        <p:spPr>
          <a:xfrm>
            <a:off x="105124" y="65369"/>
            <a:ext cx="9142177" cy="672726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7C571F02-C6BE-4FE4-A1C7-EE94E7183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3880" y="0"/>
            <a:ext cx="1018120" cy="11583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78786" y="2866373"/>
            <a:ext cx="996578" cy="37880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57050" y="4571104"/>
            <a:ext cx="1296144" cy="37880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27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chemeClr val="tx1"/>
                </a:solidFill>
              </a:rPr>
              <a:t>La plateforme participative FRW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925087" y="5658986"/>
            <a:ext cx="2055283" cy="5507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300582">
              <a:lnSpc>
                <a:spcPct val="114599"/>
              </a:lnSpc>
              <a:spcBef>
                <a:spcPts val="67"/>
              </a:spcBef>
            </a:pPr>
            <a:r>
              <a:rPr sz="1600" b="1" spc="-47" dirty="0">
                <a:latin typeface="Arial"/>
                <a:cs typeface="Arial"/>
              </a:rPr>
              <a:t>Récolte </a:t>
            </a:r>
            <a:r>
              <a:rPr sz="1600" b="1" spc="-60" dirty="0">
                <a:latin typeface="Arial"/>
                <a:cs typeface="Arial"/>
              </a:rPr>
              <a:t>d'idées  </a:t>
            </a:r>
            <a:r>
              <a:rPr sz="1600" b="1" spc="-37" dirty="0">
                <a:latin typeface="Arial"/>
                <a:cs typeface="Arial"/>
              </a:rPr>
              <a:t>(élaboration </a:t>
            </a:r>
            <a:r>
              <a:rPr sz="1600" b="1" spc="-80" dirty="0">
                <a:latin typeface="Arial"/>
                <a:cs typeface="Arial"/>
              </a:rPr>
              <a:t>du</a:t>
            </a:r>
            <a:r>
              <a:rPr sz="1600" b="1" spc="-83" dirty="0">
                <a:latin typeface="Arial"/>
                <a:cs typeface="Arial"/>
              </a:rPr>
              <a:t> </a:t>
            </a:r>
            <a:r>
              <a:rPr sz="1600" b="1" spc="-73" dirty="0">
                <a:latin typeface="Arial"/>
                <a:cs typeface="Arial"/>
              </a:rPr>
              <a:t>PCDR)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790476" y="5587188"/>
            <a:ext cx="2434590" cy="5507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8365" marR="3387" indent="-20321">
              <a:lnSpc>
                <a:spcPct val="114599"/>
              </a:lnSpc>
              <a:spcBef>
                <a:spcPts val="67"/>
              </a:spcBef>
            </a:pPr>
            <a:r>
              <a:rPr sz="1600" b="1" spc="-53" dirty="0">
                <a:latin typeface="Arial"/>
                <a:cs typeface="Arial"/>
              </a:rPr>
              <a:t>Enrichissement </a:t>
            </a:r>
            <a:r>
              <a:rPr sz="1600" b="1" spc="-50" dirty="0">
                <a:latin typeface="Arial"/>
                <a:cs typeface="Arial"/>
              </a:rPr>
              <a:t>de </a:t>
            </a:r>
            <a:r>
              <a:rPr sz="1600" b="1" spc="-43" dirty="0">
                <a:latin typeface="Arial"/>
                <a:cs typeface="Arial"/>
              </a:rPr>
              <a:t>projets  </a:t>
            </a:r>
            <a:r>
              <a:rPr sz="1600" b="1" spc="-23" dirty="0">
                <a:latin typeface="Arial"/>
                <a:cs typeface="Arial"/>
              </a:rPr>
              <a:t>(mise </a:t>
            </a:r>
            <a:r>
              <a:rPr sz="1600" b="1" spc="-53" dirty="0">
                <a:latin typeface="Arial"/>
                <a:cs typeface="Arial"/>
              </a:rPr>
              <a:t>en oeuvre </a:t>
            </a:r>
            <a:r>
              <a:rPr sz="1600" b="1" spc="-80" dirty="0">
                <a:latin typeface="Arial"/>
                <a:cs typeface="Arial"/>
              </a:rPr>
              <a:t>du</a:t>
            </a:r>
            <a:r>
              <a:rPr sz="1600" b="1" spc="-87" dirty="0">
                <a:latin typeface="Arial"/>
                <a:cs typeface="Arial"/>
              </a:rPr>
              <a:t> </a:t>
            </a:r>
            <a:r>
              <a:rPr sz="1600" b="1" spc="-73" dirty="0">
                <a:latin typeface="Arial"/>
                <a:cs typeface="Arial"/>
              </a:rPr>
              <a:t>PCDR)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145220" y="5834246"/>
            <a:ext cx="1932093" cy="2547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600" b="1" spc="-63" dirty="0">
                <a:latin typeface="Arial"/>
                <a:cs typeface="Arial"/>
              </a:rPr>
              <a:t>Budgets</a:t>
            </a:r>
            <a:r>
              <a:rPr sz="1600" b="1" spc="-67" dirty="0">
                <a:latin typeface="Arial"/>
                <a:cs typeface="Arial"/>
              </a:rPr>
              <a:t> </a:t>
            </a:r>
            <a:r>
              <a:rPr sz="1600" b="1" spc="-30" dirty="0">
                <a:latin typeface="Arial"/>
                <a:cs typeface="Arial"/>
              </a:rPr>
              <a:t>participatifs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46728" y="3950875"/>
            <a:ext cx="1636313" cy="1636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/>
          <p:nvPr/>
        </p:nvSpPr>
        <p:spPr>
          <a:xfrm>
            <a:off x="720835" y="1480806"/>
            <a:ext cx="10795000" cy="762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498" y="114299"/>
                </a:moveTo>
                <a:lnTo>
                  <a:pt x="0" y="114299"/>
                </a:lnTo>
                <a:lnTo>
                  <a:pt x="0" y="0"/>
                </a:lnTo>
                <a:lnTo>
                  <a:pt x="16192498" y="0"/>
                </a:lnTo>
                <a:lnTo>
                  <a:pt x="16192498" y="114299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9" name="object 9"/>
          <p:cNvGrpSpPr/>
          <p:nvPr/>
        </p:nvGrpSpPr>
        <p:grpSpPr>
          <a:xfrm>
            <a:off x="1225249" y="3950875"/>
            <a:ext cx="1636607" cy="1636607"/>
            <a:chOff x="1837873" y="5926312"/>
            <a:chExt cx="2454910" cy="2454910"/>
          </a:xfrm>
        </p:grpSpPr>
        <p:sp>
          <p:nvSpPr>
            <p:cNvPr id="10" name="object 10"/>
            <p:cNvSpPr/>
            <p:nvPr/>
          </p:nvSpPr>
          <p:spPr>
            <a:xfrm>
              <a:off x="1837873" y="5926312"/>
              <a:ext cx="2454910" cy="2454910"/>
            </a:xfrm>
            <a:custGeom>
              <a:avLst/>
              <a:gdLst/>
              <a:ahLst/>
              <a:cxnLst/>
              <a:rect l="l" t="t" r="r" b="b"/>
              <a:pathLst>
                <a:path w="2454910" h="2454909">
                  <a:moveTo>
                    <a:pt x="1227235" y="2454470"/>
                  </a:moveTo>
                  <a:lnTo>
                    <a:pt x="1182065" y="2453638"/>
                  </a:lnTo>
                  <a:lnTo>
                    <a:pt x="1136954" y="2451145"/>
                  </a:lnTo>
                  <a:lnTo>
                    <a:pt x="1091965" y="2446992"/>
                  </a:lnTo>
                  <a:lnTo>
                    <a:pt x="1047162" y="2441187"/>
                  </a:lnTo>
                  <a:lnTo>
                    <a:pt x="1002603" y="2433736"/>
                  </a:lnTo>
                  <a:lnTo>
                    <a:pt x="958346" y="2424650"/>
                  </a:lnTo>
                  <a:lnTo>
                    <a:pt x="914453" y="2413942"/>
                  </a:lnTo>
                  <a:lnTo>
                    <a:pt x="870987" y="2401625"/>
                  </a:lnTo>
                  <a:lnTo>
                    <a:pt x="828003" y="2387717"/>
                  </a:lnTo>
                  <a:lnTo>
                    <a:pt x="785559" y="2372236"/>
                  </a:lnTo>
                  <a:lnTo>
                    <a:pt x="743713" y="2355203"/>
                  </a:lnTo>
                  <a:lnTo>
                    <a:pt x="702524" y="2336642"/>
                  </a:lnTo>
                  <a:lnTo>
                    <a:pt x="662046" y="2316578"/>
                  </a:lnTo>
                  <a:lnTo>
                    <a:pt x="622333" y="2295036"/>
                  </a:lnTo>
                  <a:lnTo>
                    <a:pt x="583439" y="2272047"/>
                  </a:lnTo>
                  <a:lnTo>
                    <a:pt x="545419" y="2247643"/>
                  </a:lnTo>
                  <a:lnTo>
                    <a:pt x="508324" y="2221856"/>
                  </a:lnTo>
                  <a:lnTo>
                    <a:pt x="472201" y="2194721"/>
                  </a:lnTo>
                  <a:lnTo>
                    <a:pt x="437101" y="2166274"/>
                  </a:lnTo>
                  <a:lnTo>
                    <a:pt x="403074" y="2136556"/>
                  </a:lnTo>
                  <a:lnTo>
                    <a:pt x="370164" y="2105605"/>
                  </a:lnTo>
                  <a:lnTo>
                    <a:pt x="338413" y="2073463"/>
                  </a:lnTo>
                  <a:lnTo>
                    <a:pt x="307867" y="2040174"/>
                  </a:lnTo>
                  <a:lnTo>
                    <a:pt x="278569" y="2005784"/>
                  </a:lnTo>
                  <a:lnTo>
                    <a:pt x="250556" y="1970340"/>
                  </a:lnTo>
                  <a:lnTo>
                    <a:pt x="223866" y="1933887"/>
                  </a:lnTo>
                  <a:lnTo>
                    <a:pt x="198535" y="1896476"/>
                  </a:lnTo>
                  <a:lnTo>
                    <a:pt x="174600" y="1858159"/>
                  </a:lnTo>
                  <a:lnTo>
                    <a:pt x="152091" y="1818988"/>
                  </a:lnTo>
                  <a:lnTo>
                    <a:pt x="131038" y="1779013"/>
                  </a:lnTo>
                  <a:lnTo>
                    <a:pt x="111471" y="1738290"/>
                  </a:lnTo>
                  <a:lnTo>
                    <a:pt x="93417" y="1696877"/>
                  </a:lnTo>
                  <a:lnTo>
                    <a:pt x="76900" y="1654827"/>
                  </a:lnTo>
                  <a:lnTo>
                    <a:pt x="61940" y="1612196"/>
                  </a:lnTo>
                  <a:lnTo>
                    <a:pt x="48560" y="1569042"/>
                  </a:lnTo>
                  <a:lnTo>
                    <a:pt x="36778" y="1525428"/>
                  </a:lnTo>
                  <a:lnTo>
                    <a:pt x="26609" y="1481410"/>
                  </a:lnTo>
                  <a:lnTo>
                    <a:pt x="18067" y="1437045"/>
                  </a:lnTo>
                  <a:lnTo>
                    <a:pt x="11164" y="1392396"/>
                  </a:lnTo>
                  <a:lnTo>
                    <a:pt x="5909" y="1347525"/>
                  </a:lnTo>
                  <a:lnTo>
                    <a:pt x="2309" y="1302491"/>
                  </a:lnTo>
                  <a:lnTo>
                    <a:pt x="369" y="1257352"/>
                  </a:lnTo>
                  <a:lnTo>
                    <a:pt x="0" y="1227235"/>
                  </a:lnTo>
                  <a:lnTo>
                    <a:pt x="92" y="1212173"/>
                  </a:lnTo>
                  <a:lnTo>
                    <a:pt x="1478" y="1167017"/>
                  </a:lnTo>
                  <a:lnTo>
                    <a:pt x="4525" y="1121942"/>
                  </a:lnTo>
                  <a:lnTo>
                    <a:pt x="9229" y="1077008"/>
                  </a:lnTo>
                  <a:lnTo>
                    <a:pt x="15584" y="1032277"/>
                  </a:lnTo>
                  <a:lnTo>
                    <a:pt x="23580" y="987813"/>
                  </a:lnTo>
                  <a:lnTo>
                    <a:pt x="33208" y="943673"/>
                  </a:lnTo>
                  <a:lnTo>
                    <a:pt x="44455" y="899915"/>
                  </a:lnTo>
                  <a:lnTo>
                    <a:pt x="57304" y="856601"/>
                  </a:lnTo>
                  <a:lnTo>
                    <a:pt x="71739" y="813791"/>
                  </a:lnTo>
                  <a:lnTo>
                    <a:pt x="87739" y="771542"/>
                  </a:lnTo>
                  <a:lnTo>
                    <a:pt x="105284" y="729908"/>
                  </a:lnTo>
                  <a:lnTo>
                    <a:pt x="124350" y="688948"/>
                  </a:lnTo>
                  <a:lnTo>
                    <a:pt x="144910" y="648720"/>
                  </a:lnTo>
                  <a:lnTo>
                    <a:pt x="166936" y="609276"/>
                  </a:lnTo>
                  <a:lnTo>
                    <a:pt x="190401" y="570667"/>
                  </a:lnTo>
                  <a:lnTo>
                    <a:pt x="215270" y="532948"/>
                  </a:lnTo>
                  <a:lnTo>
                    <a:pt x="241510" y="496171"/>
                  </a:lnTo>
                  <a:lnTo>
                    <a:pt x="269086" y="460386"/>
                  </a:lnTo>
                  <a:lnTo>
                    <a:pt x="297961" y="425638"/>
                  </a:lnTo>
                  <a:lnTo>
                    <a:pt x="328096" y="391976"/>
                  </a:lnTo>
                  <a:lnTo>
                    <a:pt x="359448" y="359448"/>
                  </a:lnTo>
                  <a:lnTo>
                    <a:pt x="391976" y="328096"/>
                  </a:lnTo>
                  <a:lnTo>
                    <a:pt x="425638" y="297961"/>
                  </a:lnTo>
                  <a:lnTo>
                    <a:pt x="460386" y="269086"/>
                  </a:lnTo>
                  <a:lnTo>
                    <a:pt x="496171" y="241510"/>
                  </a:lnTo>
                  <a:lnTo>
                    <a:pt x="532948" y="215270"/>
                  </a:lnTo>
                  <a:lnTo>
                    <a:pt x="570667" y="190401"/>
                  </a:lnTo>
                  <a:lnTo>
                    <a:pt x="609276" y="166936"/>
                  </a:lnTo>
                  <a:lnTo>
                    <a:pt x="648720" y="144910"/>
                  </a:lnTo>
                  <a:lnTo>
                    <a:pt x="688948" y="124350"/>
                  </a:lnTo>
                  <a:lnTo>
                    <a:pt x="729908" y="105284"/>
                  </a:lnTo>
                  <a:lnTo>
                    <a:pt x="771542" y="87739"/>
                  </a:lnTo>
                  <a:lnTo>
                    <a:pt x="813791" y="71739"/>
                  </a:lnTo>
                  <a:lnTo>
                    <a:pt x="856601" y="57304"/>
                  </a:lnTo>
                  <a:lnTo>
                    <a:pt x="899915" y="44455"/>
                  </a:lnTo>
                  <a:lnTo>
                    <a:pt x="943673" y="33208"/>
                  </a:lnTo>
                  <a:lnTo>
                    <a:pt x="987813" y="23580"/>
                  </a:lnTo>
                  <a:lnTo>
                    <a:pt x="1032277" y="15584"/>
                  </a:lnTo>
                  <a:lnTo>
                    <a:pt x="1077008" y="9229"/>
                  </a:lnTo>
                  <a:lnTo>
                    <a:pt x="1121942" y="4525"/>
                  </a:lnTo>
                  <a:lnTo>
                    <a:pt x="1167017" y="1478"/>
                  </a:lnTo>
                  <a:lnTo>
                    <a:pt x="1212173" y="92"/>
                  </a:lnTo>
                  <a:lnTo>
                    <a:pt x="1227235" y="0"/>
                  </a:lnTo>
                  <a:lnTo>
                    <a:pt x="1242296" y="92"/>
                  </a:lnTo>
                  <a:lnTo>
                    <a:pt x="1287452" y="1478"/>
                  </a:lnTo>
                  <a:lnTo>
                    <a:pt x="1332527" y="4525"/>
                  </a:lnTo>
                  <a:lnTo>
                    <a:pt x="1377461" y="9229"/>
                  </a:lnTo>
                  <a:lnTo>
                    <a:pt x="1422192" y="15584"/>
                  </a:lnTo>
                  <a:lnTo>
                    <a:pt x="1466656" y="23580"/>
                  </a:lnTo>
                  <a:lnTo>
                    <a:pt x="1510796" y="33208"/>
                  </a:lnTo>
                  <a:lnTo>
                    <a:pt x="1554554" y="44455"/>
                  </a:lnTo>
                  <a:lnTo>
                    <a:pt x="1597868" y="57304"/>
                  </a:lnTo>
                  <a:lnTo>
                    <a:pt x="1640678" y="71739"/>
                  </a:lnTo>
                  <a:lnTo>
                    <a:pt x="1682927" y="87739"/>
                  </a:lnTo>
                  <a:lnTo>
                    <a:pt x="1724561" y="105284"/>
                  </a:lnTo>
                  <a:lnTo>
                    <a:pt x="1765521" y="124350"/>
                  </a:lnTo>
                  <a:lnTo>
                    <a:pt x="1805749" y="144910"/>
                  </a:lnTo>
                  <a:lnTo>
                    <a:pt x="1845193" y="166936"/>
                  </a:lnTo>
                  <a:lnTo>
                    <a:pt x="1883802" y="190401"/>
                  </a:lnTo>
                  <a:lnTo>
                    <a:pt x="1921521" y="215270"/>
                  </a:lnTo>
                  <a:lnTo>
                    <a:pt x="1958298" y="241510"/>
                  </a:lnTo>
                  <a:lnTo>
                    <a:pt x="1994083" y="269086"/>
                  </a:lnTo>
                  <a:lnTo>
                    <a:pt x="2028831" y="297961"/>
                  </a:lnTo>
                  <a:lnTo>
                    <a:pt x="2062493" y="328096"/>
                  </a:lnTo>
                  <a:lnTo>
                    <a:pt x="2095021" y="359448"/>
                  </a:lnTo>
                  <a:lnTo>
                    <a:pt x="2126373" y="391976"/>
                  </a:lnTo>
                  <a:lnTo>
                    <a:pt x="2156508" y="425638"/>
                  </a:lnTo>
                  <a:lnTo>
                    <a:pt x="2185383" y="460386"/>
                  </a:lnTo>
                  <a:lnTo>
                    <a:pt x="2212959" y="496171"/>
                  </a:lnTo>
                  <a:lnTo>
                    <a:pt x="2239199" y="532948"/>
                  </a:lnTo>
                  <a:lnTo>
                    <a:pt x="2264068" y="570667"/>
                  </a:lnTo>
                  <a:lnTo>
                    <a:pt x="2287533" y="609276"/>
                  </a:lnTo>
                  <a:lnTo>
                    <a:pt x="2309559" y="648720"/>
                  </a:lnTo>
                  <a:lnTo>
                    <a:pt x="2330119" y="688948"/>
                  </a:lnTo>
                  <a:lnTo>
                    <a:pt x="2349185" y="729908"/>
                  </a:lnTo>
                  <a:lnTo>
                    <a:pt x="2366730" y="771542"/>
                  </a:lnTo>
                  <a:lnTo>
                    <a:pt x="2382730" y="813791"/>
                  </a:lnTo>
                  <a:lnTo>
                    <a:pt x="2397165" y="856601"/>
                  </a:lnTo>
                  <a:lnTo>
                    <a:pt x="2410014" y="899915"/>
                  </a:lnTo>
                  <a:lnTo>
                    <a:pt x="2421261" y="943673"/>
                  </a:lnTo>
                  <a:lnTo>
                    <a:pt x="2430888" y="987813"/>
                  </a:lnTo>
                  <a:lnTo>
                    <a:pt x="2438885" y="1032277"/>
                  </a:lnTo>
                  <a:lnTo>
                    <a:pt x="2445240" y="1077008"/>
                  </a:lnTo>
                  <a:lnTo>
                    <a:pt x="2449945" y="1121942"/>
                  </a:lnTo>
                  <a:lnTo>
                    <a:pt x="2452991" y="1167017"/>
                  </a:lnTo>
                  <a:lnTo>
                    <a:pt x="2454377" y="1212173"/>
                  </a:lnTo>
                  <a:lnTo>
                    <a:pt x="2454470" y="1227235"/>
                  </a:lnTo>
                  <a:lnTo>
                    <a:pt x="2454377" y="1242296"/>
                  </a:lnTo>
                  <a:lnTo>
                    <a:pt x="2452991" y="1287452"/>
                  </a:lnTo>
                  <a:lnTo>
                    <a:pt x="2449945" y="1332527"/>
                  </a:lnTo>
                  <a:lnTo>
                    <a:pt x="2445240" y="1377461"/>
                  </a:lnTo>
                  <a:lnTo>
                    <a:pt x="2438885" y="1422192"/>
                  </a:lnTo>
                  <a:lnTo>
                    <a:pt x="2430889" y="1466656"/>
                  </a:lnTo>
                  <a:lnTo>
                    <a:pt x="2421261" y="1510796"/>
                  </a:lnTo>
                  <a:lnTo>
                    <a:pt x="2410014" y="1554554"/>
                  </a:lnTo>
                  <a:lnTo>
                    <a:pt x="2397165" y="1597868"/>
                  </a:lnTo>
                  <a:lnTo>
                    <a:pt x="2382730" y="1640678"/>
                  </a:lnTo>
                  <a:lnTo>
                    <a:pt x="2366730" y="1682927"/>
                  </a:lnTo>
                  <a:lnTo>
                    <a:pt x="2349185" y="1724561"/>
                  </a:lnTo>
                  <a:lnTo>
                    <a:pt x="2330119" y="1765521"/>
                  </a:lnTo>
                  <a:lnTo>
                    <a:pt x="2309559" y="1805749"/>
                  </a:lnTo>
                  <a:lnTo>
                    <a:pt x="2287533" y="1845193"/>
                  </a:lnTo>
                  <a:lnTo>
                    <a:pt x="2264068" y="1883802"/>
                  </a:lnTo>
                  <a:lnTo>
                    <a:pt x="2239199" y="1921521"/>
                  </a:lnTo>
                  <a:lnTo>
                    <a:pt x="2212959" y="1958298"/>
                  </a:lnTo>
                  <a:lnTo>
                    <a:pt x="2185383" y="1994083"/>
                  </a:lnTo>
                  <a:lnTo>
                    <a:pt x="2156508" y="2028831"/>
                  </a:lnTo>
                  <a:lnTo>
                    <a:pt x="2126373" y="2062493"/>
                  </a:lnTo>
                  <a:lnTo>
                    <a:pt x="2095021" y="2095021"/>
                  </a:lnTo>
                  <a:lnTo>
                    <a:pt x="2062493" y="2126373"/>
                  </a:lnTo>
                  <a:lnTo>
                    <a:pt x="2028831" y="2156508"/>
                  </a:lnTo>
                  <a:lnTo>
                    <a:pt x="1994083" y="2185383"/>
                  </a:lnTo>
                  <a:lnTo>
                    <a:pt x="1958298" y="2212959"/>
                  </a:lnTo>
                  <a:lnTo>
                    <a:pt x="1921521" y="2239199"/>
                  </a:lnTo>
                  <a:lnTo>
                    <a:pt x="1883802" y="2264068"/>
                  </a:lnTo>
                  <a:lnTo>
                    <a:pt x="1845194" y="2287533"/>
                  </a:lnTo>
                  <a:lnTo>
                    <a:pt x="1805749" y="2309559"/>
                  </a:lnTo>
                  <a:lnTo>
                    <a:pt x="1765521" y="2330119"/>
                  </a:lnTo>
                  <a:lnTo>
                    <a:pt x="1724561" y="2349185"/>
                  </a:lnTo>
                  <a:lnTo>
                    <a:pt x="1682927" y="2366730"/>
                  </a:lnTo>
                  <a:lnTo>
                    <a:pt x="1640677" y="2382730"/>
                  </a:lnTo>
                  <a:lnTo>
                    <a:pt x="1597868" y="2397165"/>
                  </a:lnTo>
                  <a:lnTo>
                    <a:pt x="1554554" y="2410014"/>
                  </a:lnTo>
                  <a:lnTo>
                    <a:pt x="1510796" y="2421261"/>
                  </a:lnTo>
                  <a:lnTo>
                    <a:pt x="1466656" y="2430888"/>
                  </a:lnTo>
                  <a:lnTo>
                    <a:pt x="1422192" y="2438885"/>
                  </a:lnTo>
                  <a:lnTo>
                    <a:pt x="1377461" y="2445240"/>
                  </a:lnTo>
                  <a:lnTo>
                    <a:pt x="1332527" y="2449945"/>
                  </a:lnTo>
                  <a:lnTo>
                    <a:pt x="1287452" y="2452991"/>
                  </a:lnTo>
                  <a:lnTo>
                    <a:pt x="1242296" y="2454377"/>
                  </a:lnTo>
                  <a:lnTo>
                    <a:pt x="1227235" y="2454470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2381743" y="6356290"/>
              <a:ext cx="1370330" cy="1594485"/>
            </a:xfrm>
            <a:custGeom>
              <a:avLst/>
              <a:gdLst/>
              <a:ahLst/>
              <a:cxnLst/>
              <a:rect l="l" t="t" r="r" b="b"/>
              <a:pathLst>
                <a:path w="1370329" h="1594484">
                  <a:moveTo>
                    <a:pt x="1370201" y="1594263"/>
                  </a:moveTo>
                  <a:lnTo>
                    <a:pt x="0" y="1594263"/>
                  </a:lnTo>
                  <a:lnTo>
                    <a:pt x="0" y="854069"/>
                  </a:lnTo>
                  <a:lnTo>
                    <a:pt x="285458" y="398565"/>
                  </a:lnTo>
                  <a:lnTo>
                    <a:pt x="498753" y="398565"/>
                  </a:lnTo>
                  <a:lnTo>
                    <a:pt x="685100" y="0"/>
                  </a:lnTo>
                  <a:lnTo>
                    <a:pt x="847782" y="75670"/>
                  </a:lnTo>
                  <a:lnTo>
                    <a:pt x="712733" y="75670"/>
                  </a:lnTo>
                  <a:lnTo>
                    <a:pt x="535161" y="455503"/>
                  </a:lnTo>
                  <a:lnTo>
                    <a:pt x="317144" y="455503"/>
                  </a:lnTo>
                  <a:lnTo>
                    <a:pt x="67368" y="854069"/>
                  </a:lnTo>
                  <a:lnTo>
                    <a:pt x="1370201" y="854069"/>
                  </a:lnTo>
                  <a:lnTo>
                    <a:pt x="1370201" y="911007"/>
                  </a:lnTo>
                  <a:lnTo>
                    <a:pt x="57091" y="911007"/>
                  </a:lnTo>
                  <a:lnTo>
                    <a:pt x="57091" y="1537325"/>
                  </a:lnTo>
                  <a:lnTo>
                    <a:pt x="1370201" y="1537325"/>
                  </a:lnTo>
                  <a:lnTo>
                    <a:pt x="1370201" y="1594263"/>
                  </a:lnTo>
                  <a:close/>
                </a:path>
                <a:path w="1370329" h="1594484">
                  <a:moveTo>
                    <a:pt x="1022170" y="626317"/>
                  </a:moveTo>
                  <a:lnTo>
                    <a:pt x="959198" y="626317"/>
                  </a:lnTo>
                  <a:lnTo>
                    <a:pt x="1126648" y="268177"/>
                  </a:lnTo>
                  <a:lnTo>
                    <a:pt x="712733" y="75670"/>
                  </a:lnTo>
                  <a:lnTo>
                    <a:pt x="847782" y="75670"/>
                  </a:lnTo>
                  <a:lnTo>
                    <a:pt x="1202523" y="240676"/>
                  </a:lnTo>
                  <a:lnTo>
                    <a:pt x="1109920" y="438707"/>
                  </a:lnTo>
                  <a:lnTo>
                    <a:pt x="1148489" y="500257"/>
                  </a:lnTo>
                  <a:lnTo>
                    <a:pt x="1081146" y="500257"/>
                  </a:lnTo>
                  <a:lnTo>
                    <a:pt x="1022170" y="626317"/>
                  </a:lnTo>
                  <a:close/>
                </a:path>
                <a:path w="1370329" h="1594484">
                  <a:moveTo>
                    <a:pt x="455306" y="626317"/>
                  </a:moveTo>
                  <a:lnTo>
                    <a:pt x="392334" y="626317"/>
                  </a:lnTo>
                  <a:lnTo>
                    <a:pt x="472148" y="455503"/>
                  </a:lnTo>
                  <a:lnTo>
                    <a:pt x="535161" y="455503"/>
                  </a:lnTo>
                  <a:lnTo>
                    <a:pt x="455306" y="626317"/>
                  </a:lnTo>
                  <a:close/>
                </a:path>
                <a:path w="1370329" h="1594484">
                  <a:moveTo>
                    <a:pt x="1370201" y="854069"/>
                  </a:moveTo>
                  <a:lnTo>
                    <a:pt x="1302833" y="854069"/>
                  </a:lnTo>
                  <a:lnTo>
                    <a:pt x="1081146" y="500257"/>
                  </a:lnTo>
                  <a:lnTo>
                    <a:pt x="1148489" y="500257"/>
                  </a:lnTo>
                  <a:lnTo>
                    <a:pt x="1370201" y="854069"/>
                  </a:lnTo>
                  <a:close/>
                </a:path>
                <a:path w="1370329" h="1594484">
                  <a:moveTo>
                    <a:pt x="1084743" y="683255"/>
                  </a:moveTo>
                  <a:lnTo>
                    <a:pt x="285458" y="683255"/>
                  </a:lnTo>
                  <a:lnTo>
                    <a:pt x="285458" y="626317"/>
                  </a:lnTo>
                  <a:lnTo>
                    <a:pt x="1084743" y="626317"/>
                  </a:lnTo>
                  <a:lnTo>
                    <a:pt x="1084743" y="683255"/>
                  </a:lnTo>
                  <a:close/>
                </a:path>
                <a:path w="1370329" h="1594484">
                  <a:moveTo>
                    <a:pt x="1370201" y="1537325"/>
                  </a:moveTo>
                  <a:lnTo>
                    <a:pt x="1313109" y="1537325"/>
                  </a:lnTo>
                  <a:lnTo>
                    <a:pt x="1313109" y="911007"/>
                  </a:lnTo>
                  <a:lnTo>
                    <a:pt x="1370201" y="911007"/>
                  </a:lnTo>
                  <a:lnTo>
                    <a:pt x="1370201" y="1537325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/>
          <p:nvPr/>
        </p:nvSpPr>
        <p:spPr>
          <a:xfrm>
            <a:off x="9153687" y="3950875"/>
            <a:ext cx="1636313" cy="16363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3" name="object 13"/>
          <p:cNvSpPr txBox="1"/>
          <p:nvPr/>
        </p:nvSpPr>
        <p:spPr>
          <a:xfrm>
            <a:off x="254000" y="1683174"/>
            <a:ext cx="11734800" cy="172985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>
              <a:lnSpc>
                <a:spcPct val="116300"/>
              </a:lnSpc>
              <a:spcBef>
                <a:spcPts val="67"/>
              </a:spcBef>
            </a:pPr>
            <a:r>
              <a:rPr lang="fr-BE" sz="2400" b="1" spc="7" dirty="0">
                <a:latin typeface="Palatino Linotype"/>
                <a:cs typeface="Palatino Linotype"/>
              </a:rPr>
              <a:t>Objectif </a:t>
            </a:r>
            <a:r>
              <a:rPr lang="fr-BE" sz="2400" b="1" spc="-7" dirty="0">
                <a:latin typeface="Palatino Linotype"/>
                <a:cs typeface="Palatino Linotype"/>
              </a:rPr>
              <a:t>:</a:t>
            </a:r>
            <a:r>
              <a:rPr lang="fr-BE" sz="2400" b="1" spc="-7" dirty="0">
                <a:solidFill>
                  <a:srgbClr val="3D484E"/>
                </a:solidFill>
                <a:latin typeface="Palatino Linotype"/>
                <a:cs typeface="Palatino Linotype"/>
              </a:rPr>
              <a:t> </a:t>
            </a:r>
            <a:r>
              <a:rPr lang="fr-BE" sz="2400" b="1" spc="73" dirty="0">
                <a:solidFill>
                  <a:srgbClr val="57B152"/>
                </a:solidFill>
                <a:latin typeface="Palatino Linotype"/>
                <a:cs typeface="Palatino Linotype"/>
              </a:rPr>
              <a:t>élargir </a:t>
            </a:r>
            <a:r>
              <a:rPr lang="fr-BE" sz="2400" b="1" spc="30" dirty="0">
                <a:solidFill>
                  <a:srgbClr val="57B152"/>
                </a:solidFill>
                <a:latin typeface="Palatino Linotype"/>
                <a:cs typeface="Palatino Linotype"/>
              </a:rPr>
              <a:t>l'audience </a:t>
            </a:r>
            <a:r>
              <a:rPr lang="fr-BE" sz="2400" b="1" spc="50" dirty="0">
                <a:solidFill>
                  <a:srgbClr val="57B152"/>
                </a:solidFill>
                <a:latin typeface="Palatino Linotype"/>
                <a:cs typeface="Palatino Linotype"/>
              </a:rPr>
              <a:t>des</a:t>
            </a:r>
            <a:r>
              <a:rPr lang="fr-BE" sz="2400" b="1" spc="30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400" b="1" spc="70" dirty="0">
                <a:solidFill>
                  <a:srgbClr val="57B152"/>
                </a:solidFill>
                <a:latin typeface="Palatino Linotype"/>
                <a:cs typeface="Palatino Linotype"/>
              </a:rPr>
              <a:t>consultations </a:t>
            </a:r>
            <a:r>
              <a:rPr lang="fr-BE" sz="2400" b="1" spc="73" dirty="0">
                <a:solidFill>
                  <a:srgbClr val="57B152"/>
                </a:solidFill>
                <a:latin typeface="Palatino Linotype"/>
                <a:cs typeface="Palatino Linotype"/>
              </a:rPr>
              <a:t>en </a:t>
            </a:r>
            <a:r>
              <a:rPr lang="fr-BE" sz="2400" b="1" spc="90" dirty="0">
                <a:solidFill>
                  <a:srgbClr val="57B152"/>
                </a:solidFill>
                <a:latin typeface="Palatino Linotype"/>
                <a:cs typeface="Palatino Linotype"/>
              </a:rPr>
              <a:t>touchant </a:t>
            </a:r>
            <a:r>
              <a:rPr lang="fr-BE" sz="2400" b="1" spc="47" dirty="0">
                <a:solidFill>
                  <a:srgbClr val="57B152"/>
                </a:solidFill>
                <a:latin typeface="Palatino Linotype"/>
                <a:cs typeface="Palatino Linotype"/>
              </a:rPr>
              <a:t>davantage </a:t>
            </a:r>
            <a:r>
              <a:rPr lang="fr-BE" sz="2400" b="1" spc="27" dirty="0">
                <a:solidFill>
                  <a:srgbClr val="57B152"/>
                </a:solidFill>
                <a:latin typeface="Palatino Linotype"/>
                <a:cs typeface="Palatino Linotype"/>
              </a:rPr>
              <a:t>de</a:t>
            </a:r>
            <a:r>
              <a:rPr lang="fr-BE" sz="2400" b="1" spc="-93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400" b="1" spc="63" dirty="0">
                <a:solidFill>
                  <a:srgbClr val="57B152"/>
                </a:solidFill>
                <a:latin typeface="Palatino Linotype"/>
                <a:cs typeface="Palatino Linotype"/>
              </a:rPr>
              <a:t>citoyens</a:t>
            </a:r>
            <a:endParaRPr lang="fr-BE" sz="2400" dirty="0">
              <a:latin typeface="Palatino Linotype"/>
              <a:cs typeface="Palatino Linotype"/>
            </a:endParaRPr>
          </a:p>
          <a:p>
            <a:pPr algn="ctr">
              <a:spcBef>
                <a:spcPts val="43"/>
              </a:spcBef>
            </a:pPr>
            <a:endParaRPr lang="fr-FR" sz="1867" b="1" spc="7" dirty="0">
              <a:solidFill>
                <a:srgbClr val="3D484E"/>
              </a:solidFill>
              <a:latin typeface="Palatino Linotype"/>
            </a:endParaRPr>
          </a:p>
          <a:p>
            <a:pPr algn="ctr">
              <a:spcBef>
                <a:spcPts val="43"/>
              </a:spcBef>
            </a:pPr>
            <a:r>
              <a:rPr lang="fr-FR" sz="1867" b="1" spc="7" dirty="0">
                <a:latin typeface="Palatino Linotype"/>
              </a:rPr>
              <a:t>Outil à destination </a:t>
            </a:r>
            <a:r>
              <a:rPr lang="fr-FR" sz="1867" b="1" spc="7" dirty="0">
                <a:solidFill>
                  <a:srgbClr val="57B152"/>
                </a:solidFill>
                <a:latin typeface="Palatino Linotype"/>
              </a:rPr>
              <a:t>des communes en ODR avec la Fondation Rurale de Wallonie</a:t>
            </a:r>
          </a:p>
          <a:p>
            <a:pPr algn="ctr">
              <a:spcBef>
                <a:spcPts val="43"/>
              </a:spcBef>
            </a:pPr>
            <a:endParaRPr lang="fr-BE" sz="1867" b="1" spc="7" dirty="0">
              <a:solidFill>
                <a:srgbClr val="57B152"/>
              </a:solidFill>
              <a:latin typeface="Palatino Linotype"/>
            </a:endParaRPr>
          </a:p>
          <a:p>
            <a:pPr marL="79591" algn="ctr"/>
            <a:r>
              <a:rPr lang="fr-BE" sz="2800" b="1" spc="167" dirty="0">
                <a:latin typeface="Palatino Linotype"/>
                <a:cs typeface="Palatino Linotype"/>
              </a:rPr>
              <a:t>3 </a:t>
            </a:r>
            <a:r>
              <a:rPr lang="fr-BE" sz="2800" b="1" spc="80" dirty="0">
                <a:latin typeface="Palatino Linotype"/>
                <a:cs typeface="Palatino Linotype"/>
              </a:rPr>
              <a:t>types </a:t>
            </a:r>
            <a:r>
              <a:rPr lang="fr-BE" sz="2800" b="1" spc="30" dirty="0">
                <a:latin typeface="Palatino Linotype"/>
                <a:cs typeface="Palatino Linotype"/>
              </a:rPr>
              <a:t>de </a:t>
            </a:r>
            <a:r>
              <a:rPr lang="fr-BE" sz="2800" b="1" spc="83" dirty="0">
                <a:latin typeface="Palatino Linotype"/>
                <a:cs typeface="Palatino Linotype"/>
              </a:rPr>
              <a:t>consultations </a:t>
            </a:r>
            <a:r>
              <a:rPr lang="fr-BE" sz="2800" b="1" spc="87" dirty="0">
                <a:latin typeface="Palatino Linotype"/>
                <a:cs typeface="Palatino Linotype"/>
              </a:rPr>
              <a:t>citoyennes</a:t>
            </a:r>
            <a:r>
              <a:rPr lang="fr-BE" sz="2800" b="1" spc="-207" dirty="0">
                <a:latin typeface="Palatino Linotype"/>
                <a:cs typeface="Palatino Linotype"/>
              </a:rPr>
              <a:t> </a:t>
            </a:r>
            <a:r>
              <a:rPr lang="fr-BE" sz="2800" b="1" spc="-7" dirty="0">
                <a:latin typeface="Palatino Linotype"/>
                <a:cs typeface="Palatino Linotype"/>
              </a:rPr>
              <a:t>:</a:t>
            </a:r>
            <a:endParaRPr lang="fr-BE" sz="2800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409341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7" grpId="0" animBg="1"/>
      <p:bldP spid="7" grpId="1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7173" y="1688600"/>
            <a:ext cx="7440000" cy="92931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25000"/>
              </a:lnSpc>
              <a:spcBef>
                <a:spcPts val="67"/>
              </a:spcBef>
            </a:pPr>
            <a:r>
              <a:rPr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Nous </a:t>
            </a:r>
            <a:r>
              <a:rPr sz="2400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conseillons </a:t>
            </a:r>
            <a:r>
              <a:rPr sz="2400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9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structurer </a:t>
            </a:r>
            <a:r>
              <a:rPr sz="2400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 budget</a:t>
            </a:r>
            <a:r>
              <a:rPr sz="2400" spc="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participatif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720"/>
              </a:spcBef>
            </a:pPr>
            <a:r>
              <a:rPr sz="2400" spc="10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sz="2400" spc="10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sz="2400" spc="9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étapes</a:t>
            </a:r>
            <a:r>
              <a:rPr sz="2400" spc="-12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5800" y="1300085"/>
            <a:ext cx="5238750" cy="88900"/>
          </a:xfrm>
          <a:custGeom>
            <a:avLst/>
            <a:gdLst/>
            <a:ahLst/>
            <a:cxnLst/>
            <a:rect l="l" t="t" r="r" b="b"/>
            <a:pathLst>
              <a:path w="7858125" h="133350">
                <a:moveTo>
                  <a:pt x="7858124" y="133349"/>
                </a:moveTo>
                <a:lnTo>
                  <a:pt x="0" y="133349"/>
                </a:lnTo>
                <a:lnTo>
                  <a:pt x="0" y="0"/>
                </a:lnTo>
                <a:lnTo>
                  <a:pt x="7858124" y="0"/>
                </a:lnTo>
                <a:lnTo>
                  <a:pt x="7858124" y="133349"/>
                </a:lnTo>
                <a:close/>
              </a:path>
            </a:pathLst>
          </a:custGeom>
          <a:solidFill>
            <a:srgbClr val="BFE4D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/>
              <a:t>Concrètement...</a:t>
            </a:r>
            <a:endParaRPr lang="fr-BE" dirty="0"/>
          </a:p>
        </p:txBody>
      </p:sp>
      <p:grpSp>
        <p:nvGrpSpPr>
          <p:cNvPr id="5" name="object 5"/>
          <p:cNvGrpSpPr/>
          <p:nvPr/>
        </p:nvGrpSpPr>
        <p:grpSpPr>
          <a:xfrm>
            <a:off x="685800" y="2924091"/>
            <a:ext cx="11055350" cy="2116667"/>
            <a:chOff x="1028700" y="4386137"/>
            <a:chExt cx="16583025" cy="3175000"/>
          </a:xfrm>
        </p:grpSpPr>
        <p:sp>
          <p:nvSpPr>
            <p:cNvPr id="6" name="object 6"/>
            <p:cNvSpPr/>
            <p:nvPr/>
          </p:nvSpPr>
          <p:spPr>
            <a:xfrm>
              <a:off x="1028700" y="4386137"/>
              <a:ext cx="16583024" cy="18002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4347108" y="5325782"/>
              <a:ext cx="11458575" cy="2235200"/>
            </a:xfrm>
            <a:custGeom>
              <a:avLst/>
              <a:gdLst/>
              <a:ahLst/>
              <a:cxnLst/>
              <a:rect l="l" t="t" r="r" b="b"/>
              <a:pathLst>
                <a:path w="11458575" h="2235200">
                  <a:moveTo>
                    <a:pt x="785723" y="530771"/>
                  </a:moveTo>
                  <a:lnTo>
                    <a:pt x="785228" y="483908"/>
                  </a:lnTo>
                  <a:lnTo>
                    <a:pt x="783564" y="437095"/>
                  </a:lnTo>
                  <a:lnTo>
                    <a:pt x="780719" y="390385"/>
                  </a:lnTo>
                  <a:lnTo>
                    <a:pt x="776655" y="343801"/>
                  </a:lnTo>
                  <a:lnTo>
                    <a:pt x="771359" y="297395"/>
                  </a:lnTo>
                  <a:lnTo>
                    <a:pt x="764603" y="251206"/>
                  </a:lnTo>
                  <a:lnTo>
                    <a:pt x="756793" y="205244"/>
                  </a:lnTo>
                  <a:lnTo>
                    <a:pt x="747788" y="159575"/>
                  </a:lnTo>
                  <a:lnTo>
                    <a:pt x="737438" y="114249"/>
                  </a:lnTo>
                  <a:lnTo>
                    <a:pt x="725576" y="69342"/>
                  </a:lnTo>
                  <a:lnTo>
                    <a:pt x="712076" y="24930"/>
                  </a:lnTo>
                  <a:lnTo>
                    <a:pt x="705446" y="26111"/>
                  </a:lnTo>
                  <a:lnTo>
                    <a:pt x="714133" y="80416"/>
                  </a:lnTo>
                  <a:lnTo>
                    <a:pt x="721410" y="134912"/>
                  </a:lnTo>
                  <a:lnTo>
                    <a:pt x="727303" y="189585"/>
                  </a:lnTo>
                  <a:lnTo>
                    <a:pt x="731799" y="244373"/>
                  </a:lnTo>
                  <a:lnTo>
                    <a:pt x="734936" y="299250"/>
                  </a:lnTo>
                  <a:lnTo>
                    <a:pt x="736879" y="354164"/>
                  </a:lnTo>
                  <a:lnTo>
                    <a:pt x="737489" y="409117"/>
                  </a:lnTo>
                  <a:lnTo>
                    <a:pt x="736752" y="464058"/>
                  </a:lnTo>
                  <a:lnTo>
                    <a:pt x="734682" y="518972"/>
                  </a:lnTo>
                  <a:lnTo>
                    <a:pt x="731266" y="573811"/>
                  </a:lnTo>
                  <a:lnTo>
                    <a:pt x="727036" y="623595"/>
                  </a:lnTo>
                  <a:lnTo>
                    <a:pt x="721715" y="673252"/>
                  </a:lnTo>
                  <a:lnTo>
                    <a:pt x="715327" y="722795"/>
                  </a:lnTo>
                  <a:lnTo>
                    <a:pt x="707859" y="772185"/>
                  </a:lnTo>
                  <a:lnTo>
                    <a:pt x="699338" y="821397"/>
                  </a:lnTo>
                  <a:lnTo>
                    <a:pt x="689775" y="870419"/>
                  </a:lnTo>
                  <a:lnTo>
                    <a:pt x="679157" y="919213"/>
                  </a:lnTo>
                  <a:lnTo>
                    <a:pt x="667512" y="967790"/>
                  </a:lnTo>
                  <a:lnTo>
                    <a:pt x="654850" y="1016088"/>
                  </a:lnTo>
                  <a:lnTo>
                    <a:pt x="641159" y="1064120"/>
                  </a:lnTo>
                  <a:lnTo>
                    <a:pt x="626452" y="1111846"/>
                  </a:lnTo>
                  <a:lnTo>
                    <a:pt x="610933" y="1159306"/>
                  </a:lnTo>
                  <a:lnTo>
                    <a:pt x="594410" y="1206423"/>
                  </a:lnTo>
                  <a:lnTo>
                    <a:pt x="576897" y="1253197"/>
                  </a:lnTo>
                  <a:lnTo>
                    <a:pt x="558380" y="1299578"/>
                  </a:lnTo>
                  <a:lnTo>
                    <a:pt x="538886" y="1345552"/>
                  </a:lnTo>
                  <a:lnTo>
                    <a:pt x="518414" y="1391107"/>
                  </a:lnTo>
                  <a:lnTo>
                    <a:pt x="496976" y="1436217"/>
                  </a:lnTo>
                  <a:lnTo>
                    <a:pt x="474573" y="1480845"/>
                  </a:lnTo>
                  <a:lnTo>
                    <a:pt x="451218" y="1524990"/>
                  </a:lnTo>
                  <a:lnTo>
                    <a:pt x="426897" y="1568615"/>
                  </a:lnTo>
                  <a:lnTo>
                    <a:pt x="401650" y="1611706"/>
                  </a:lnTo>
                  <a:lnTo>
                    <a:pt x="372783" y="1658467"/>
                  </a:lnTo>
                  <a:lnTo>
                    <a:pt x="342798" y="1704517"/>
                  </a:lnTo>
                  <a:lnTo>
                    <a:pt x="311696" y="1749806"/>
                  </a:lnTo>
                  <a:lnTo>
                    <a:pt x="279501" y="1794332"/>
                  </a:lnTo>
                  <a:lnTo>
                    <a:pt x="246214" y="1838058"/>
                  </a:lnTo>
                  <a:lnTo>
                    <a:pt x="212013" y="1881073"/>
                  </a:lnTo>
                  <a:lnTo>
                    <a:pt x="176733" y="1923211"/>
                  </a:lnTo>
                  <a:lnTo>
                    <a:pt x="140385" y="1964448"/>
                  </a:lnTo>
                  <a:lnTo>
                    <a:pt x="102997" y="2004745"/>
                  </a:lnTo>
                  <a:lnTo>
                    <a:pt x="95923" y="2011984"/>
                  </a:lnTo>
                  <a:lnTo>
                    <a:pt x="105054" y="1984121"/>
                  </a:lnTo>
                  <a:lnTo>
                    <a:pt x="117538" y="1942439"/>
                  </a:lnTo>
                  <a:lnTo>
                    <a:pt x="128866" y="1900377"/>
                  </a:lnTo>
                  <a:lnTo>
                    <a:pt x="138925" y="1857870"/>
                  </a:lnTo>
                  <a:lnTo>
                    <a:pt x="147561" y="1814868"/>
                  </a:lnTo>
                  <a:lnTo>
                    <a:pt x="154546" y="1771294"/>
                  </a:lnTo>
                  <a:lnTo>
                    <a:pt x="158902" y="1726831"/>
                  </a:lnTo>
                  <a:lnTo>
                    <a:pt x="146494" y="1745538"/>
                  </a:lnTo>
                  <a:lnTo>
                    <a:pt x="124028" y="1783765"/>
                  </a:lnTo>
                  <a:lnTo>
                    <a:pt x="103555" y="1822665"/>
                  </a:lnTo>
                  <a:lnTo>
                    <a:pt x="84582" y="1862099"/>
                  </a:lnTo>
                  <a:lnTo>
                    <a:pt x="58597" y="1922094"/>
                  </a:lnTo>
                  <a:lnTo>
                    <a:pt x="42735" y="1962607"/>
                  </a:lnTo>
                  <a:lnTo>
                    <a:pt x="27940" y="2003488"/>
                  </a:lnTo>
                  <a:lnTo>
                    <a:pt x="14147" y="2044700"/>
                  </a:lnTo>
                  <a:lnTo>
                    <a:pt x="127" y="2088146"/>
                  </a:lnTo>
                  <a:lnTo>
                    <a:pt x="0" y="2088794"/>
                  </a:lnTo>
                  <a:lnTo>
                    <a:pt x="44843" y="2088794"/>
                  </a:lnTo>
                  <a:lnTo>
                    <a:pt x="97345" y="2086978"/>
                  </a:lnTo>
                  <a:lnTo>
                    <a:pt x="149555" y="2081364"/>
                  </a:lnTo>
                  <a:lnTo>
                    <a:pt x="201168" y="2071839"/>
                  </a:lnTo>
                  <a:lnTo>
                    <a:pt x="251841" y="2058123"/>
                  </a:lnTo>
                  <a:lnTo>
                    <a:pt x="301117" y="2039645"/>
                  </a:lnTo>
                  <a:lnTo>
                    <a:pt x="317080" y="2032050"/>
                  </a:lnTo>
                  <a:lnTo>
                    <a:pt x="299516" y="2030806"/>
                  </a:lnTo>
                  <a:lnTo>
                    <a:pt x="247713" y="2028634"/>
                  </a:lnTo>
                  <a:lnTo>
                    <a:pt x="196723" y="2027161"/>
                  </a:lnTo>
                  <a:lnTo>
                    <a:pt x="179857" y="2026742"/>
                  </a:lnTo>
                  <a:lnTo>
                    <a:pt x="112839" y="2024761"/>
                  </a:lnTo>
                  <a:lnTo>
                    <a:pt x="100825" y="2024354"/>
                  </a:lnTo>
                  <a:lnTo>
                    <a:pt x="105930" y="2020379"/>
                  </a:lnTo>
                  <a:lnTo>
                    <a:pt x="141490" y="1990534"/>
                  </a:lnTo>
                  <a:lnTo>
                    <a:pt x="176072" y="1959483"/>
                  </a:lnTo>
                  <a:lnTo>
                    <a:pt x="209765" y="1927377"/>
                  </a:lnTo>
                  <a:lnTo>
                    <a:pt x="242633" y="1894332"/>
                  </a:lnTo>
                  <a:lnTo>
                    <a:pt x="274777" y="1860499"/>
                  </a:lnTo>
                  <a:lnTo>
                    <a:pt x="305879" y="1825663"/>
                  </a:lnTo>
                  <a:lnTo>
                    <a:pt x="336067" y="1789976"/>
                  </a:lnTo>
                  <a:lnTo>
                    <a:pt x="365340" y="1753463"/>
                  </a:lnTo>
                  <a:lnTo>
                    <a:pt x="393687" y="1716201"/>
                  </a:lnTo>
                  <a:lnTo>
                    <a:pt x="421144" y="1678216"/>
                  </a:lnTo>
                  <a:lnTo>
                    <a:pt x="447687" y="1639557"/>
                  </a:lnTo>
                  <a:lnTo>
                    <a:pt x="475513" y="1596580"/>
                  </a:lnTo>
                  <a:lnTo>
                    <a:pt x="502234" y="1552879"/>
                  </a:lnTo>
                  <a:lnTo>
                    <a:pt x="527824" y="1508467"/>
                  </a:lnTo>
                  <a:lnTo>
                    <a:pt x="552272" y="1463395"/>
                  </a:lnTo>
                  <a:lnTo>
                    <a:pt x="575564" y="1417701"/>
                  </a:lnTo>
                  <a:lnTo>
                    <a:pt x="597700" y="1371396"/>
                  </a:lnTo>
                  <a:lnTo>
                    <a:pt x="618667" y="1324546"/>
                  </a:lnTo>
                  <a:lnTo>
                    <a:pt x="638454" y="1277162"/>
                  </a:lnTo>
                  <a:lnTo>
                    <a:pt x="657034" y="1229296"/>
                  </a:lnTo>
                  <a:lnTo>
                    <a:pt x="674420" y="1180973"/>
                  </a:lnTo>
                  <a:lnTo>
                    <a:pt x="690587" y="1132230"/>
                  </a:lnTo>
                  <a:lnTo>
                    <a:pt x="705548" y="1083094"/>
                  </a:lnTo>
                  <a:lnTo>
                    <a:pt x="719264" y="1033602"/>
                  </a:lnTo>
                  <a:lnTo>
                    <a:pt x="731723" y="983780"/>
                  </a:lnTo>
                  <a:lnTo>
                    <a:pt x="742937" y="933665"/>
                  </a:lnTo>
                  <a:lnTo>
                    <a:pt x="752856" y="883297"/>
                  </a:lnTo>
                  <a:lnTo>
                    <a:pt x="761504" y="832713"/>
                  </a:lnTo>
                  <a:lnTo>
                    <a:pt x="768858" y="781939"/>
                  </a:lnTo>
                  <a:lnTo>
                    <a:pt x="774903" y="731012"/>
                  </a:lnTo>
                  <a:lnTo>
                    <a:pt x="779627" y="679970"/>
                  </a:lnTo>
                  <a:lnTo>
                    <a:pt x="783031" y="628853"/>
                  </a:lnTo>
                  <a:lnTo>
                    <a:pt x="785088" y="577684"/>
                  </a:lnTo>
                  <a:lnTo>
                    <a:pt x="785723" y="530771"/>
                  </a:lnTo>
                  <a:close/>
                </a:path>
                <a:path w="11458575" h="2235200">
                  <a:moveTo>
                    <a:pt x="5806897" y="741946"/>
                  </a:moveTo>
                  <a:lnTo>
                    <a:pt x="5805856" y="690664"/>
                  </a:lnTo>
                  <a:lnTo>
                    <a:pt x="5803493" y="639457"/>
                  </a:lnTo>
                  <a:lnTo>
                    <a:pt x="5799810" y="588365"/>
                  </a:lnTo>
                  <a:lnTo>
                    <a:pt x="5794794" y="537400"/>
                  </a:lnTo>
                  <a:lnTo>
                    <a:pt x="5788952" y="490855"/>
                  </a:lnTo>
                  <a:lnTo>
                    <a:pt x="5781992" y="444500"/>
                  </a:lnTo>
                  <a:lnTo>
                    <a:pt x="5773890" y="398373"/>
                  </a:lnTo>
                  <a:lnTo>
                    <a:pt x="5764631" y="352501"/>
                  </a:lnTo>
                  <a:lnTo>
                    <a:pt x="5754179" y="306920"/>
                  </a:lnTo>
                  <a:lnTo>
                    <a:pt x="5742521" y="261683"/>
                  </a:lnTo>
                  <a:lnTo>
                    <a:pt x="5729465" y="216877"/>
                  </a:lnTo>
                  <a:lnTo>
                    <a:pt x="5715393" y="172427"/>
                  </a:lnTo>
                  <a:lnTo>
                    <a:pt x="5700179" y="128435"/>
                  </a:lnTo>
                  <a:lnTo>
                    <a:pt x="5683669" y="84975"/>
                  </a:lnTo>
                  <a:lnTo>
                    <a:pt x="5665724" y="42138"/>
                  </a:lnTo>
                  <a:lnTo>
                    <a:pt x="5646217" y="0"/>
                  </a:lnTo>
                  <a:lnTo>
                    <a:pt x="5639828" y="2095"/>
                  </a:lnTo>
                  <a:lnTo>
                    <a:pt x="5655919" y="54686"/>
                  </a:lnTo>
                  <a:lnTo>
                    <a:pt x="5670639" y="107657"/>
                  </a:lnTo>
                  <a:lnTo>
                    <a:pt x="5684012" y="160985"/>
                  </a:lnTo>
                  <a:lnTo>
                    <a:pt x="5696039" y="214630"/>
                  </a:lnTo>
                  <a:lnTo>
                    <a:pt x="5706707" y="268554"/>
                  </a:lnTo>
                  <a:lnTo>
                    <a:pt x="5716219" y="322668"/>
                  </a:lnTo>
                  <a:lnTo>
                    <a:pt x="5724398" y="377012"/>
                  </a:lnTo>
                  <a:lnTo>
                    <a:pt x="5731243" y="431533"/>
                  </a:lnTo>
                  <a:lnTo>
                    <a:pt x="5736768" y="486206"/>
                  </a:lnTo>
                  <a:lnTo>
                    <a:pt x="5740959" y="540994"/>
                  </a:lnTo>
                  <a:lnTo>
                    <a:pt x="5743626" y="590880"/>
                  </a:lnTo>
                  <a:lnTo>
                    <a:pt x="5745213" y="640803"/>
                  </a:lnTo>
                  <a:lnTo>
                    <a:pt x="5745708" y="690753"/>
                  </a:lnTo>
                  <a:lnTo>
                    <a:pt x="5745137" y="740689"/>
                  </a:lnTo>
                  <a:lnTo>
                    <a:pt x="5743486" y="790613"/>
                  </a:lnTo>
                  <a:lnTo>
                    <a:pt x="5740781" y="840486"/>
                  </a:lnTo>
                  <a:lnTo>
                    <a:pt x="5736996" y="890282"/>
                  </a:lnTo>
                  <a:lnTo>
                    <a:pt x="5732157" y="939990"/>
                  </a:lnTo>
                  <a:lnTo>
                    <a:pt x="5726277" y="989584"/>
                  </a:lnTo>
                  <a:lnTo>
                    <a:pt x="5719343" y="1039037"/>
                  </a:lnTo>
                  <a:lnTo>
                    <a:pt x="5711368" y="1088339"/>
                  </a:lnTo>
                  <a:lnTo>
                    <a:pt x="5702541" y="1137488"/>
                  </a:lnTo>
                  <a:lnTo>
                    <a:pt x="5692673" y="1186434"/>
                  </a:lnTo>
                  <a:lnTo>
                    <a:pt x="5681777" y="1235176"/>
                  </a:lnTo>
                  <a:lnTo>
                    <a:pt x="5669839" y="1283665"/>
                  </a:lnTo>
                  <a:lnTo>
                    <a:pt x="5656885" y="1331899"/>
                  </a:lnTo>
                  <a:lnTo>
                    <a:pt x="5642889" y="1379842"/>
                  </a:lnTo>
                  <a:lnTo>
                    <a:pt x="5627878" y="1427467"/>
                  </a:lnTo>
                  <a:lnTo>
                    <a:pt x="5611850" y="1474774"/>
                  </a:lnTo>
                  <a:lnTo>
                    <a:pt x="5594794" y="1521714"/>
                  </a:lnTo>
                  <a:lnTo>
                    <a:pt x="5576735" y="1568284"/>
                  </a:lnTo>
                  <a:lnTo>
                    <a:pt x="5557672" y="1614436"/>
                  </a:lnTo>
                  <a:lnTo>
                    <a:pt x="5535536" y="1664741"/>
                  </a:lnTo>
                  <a:lnTo>
                    <a:pt x="5512181" y="1714474"/>
                  </a:lnTo>
                  <a:lnTo>
                    <a:pt x="5487632" y="1763623"/>
                  </a:lnTo>
                  <a:lnTo>
                    <a:pt x="5461876" y="1812175"/>
                  </a:lnTo>
                  <a:lnTo>
                    <a:pt x="5434952" y="1860067"/>
                  </a:lnTo>
                  <a:lnTo>
                    <a:pt x="5406999" y="1907387"/>
                  </a:lnTo>
                  <a:lnTo>
                    <a:pt x="5377866" y="1953996"/>
                  </a:lnTo>
                  <a:lnTo>
                    <a:pt x="5347563" y="1999843"/>
                  </a:lnTo>
                  <a:lnTo>
                    <a:pt x="5316093" y="2044915"/>
                  </a:lnTo>
                  <a:lnTo>
                    <a:pt x="5310086" y="2053056"/>
                  </a:lnTo>
                  <a:lnTo>
                    <a:pt x="5315293" y="2024202"/>
                  </a:lnTo>
                  <a:lnTo>
                    <a:pt x="5321897" y="1981200"/>
                  </a:lnTo>
                  <a:lnTo>
                    <a:pt x="5327320" y="1937981"/>
                  </a:lnTo>
                  <a:lnTo>
                    <a:pt x="5331409" y="1894484"/>
                  </a:lnTo>
                  <a:lnTo>
                    <a:pt x="5334038" y="1850707"/>
                  </a:lnTo>
                  <a:lnTo>
                    <a:pt x="5334940" y="1806587"/>
                  </a:lnTo>
                  <a:lnTo>
                    <a:pt x="5334470" y="1784350"/>
                  </a:lnTo>
                  <a:lnTo>
                    <a:pt x="5333123" y="1761947"/>
                  </a:lnTo>
                  <a:lnTo>
                    <a:pt x="5323421" y="1782191"/>
                  </a:lnTo>
                  <a:lnTo>
                    <a:pt x="5306441" y="1823148"/>
                  </a:lnTo>
                  <a:lnTo>
                    <a:pt x="5291518" y="1864499"/>
                  </a:lnTo>
                  <a:lnTo>
                    <a:pt x="5278171" y="1906168"/>
                  </a:lnTo>
                  <a:lnTo>
                    <a:pt x="5268633" y="1939734"/>
                  </a:lnTo>
                  <a:lnTo>
                    <a:pt x="5260708" y="1969185"/>
                  </a:lnTo>
                  <a:lnTo>
                    <a:pt x="5250599" y="2011489"/>
                  </a:lnTo>
                  <a:lnTo>
                    <a:pt x="5241582" y="2054021"/>
                  </a:lnTo>
                  <a:lnTo>
                    <a:pt x="5233606" y="2096744"/>
                  </a:lnTo>
                  <a:lnTo>
                    <a:pt x="5225707" y="2141715"/>
                  </a:lnTo>
                  <a:lnTo>
                    <a:pt x="5225681" y="2142363"/>
                  </a:lnTo>
                  <a:lnTo>
                    <a:pt x="5270093" y="2136190"/>
                  </a:lnTo>
                  <a:lnTo>
                    <a:pt x="5321846" y="2127148"/>
                  </a:lnTo>
                  <a:lnTo>
                    <a:pt x="5372773" y="2114372"/>
                  </a:lnTo>
                  <a:lnTo>
                    <a:pt x="5422582" y="2097824"/>
                  </a:lnTo>
                  <a:lnTo>
                    <a:pt x="5470880" y="2077250"/>
                  </a:lnTo>
                  <a:lnTo>
                    <a:pt x="5517134" y="2052154"/>
                  </a:lnTo>
                  <a:lnTo>
                    <a:pt x="5531891" y="2042426"/>
                  </a:lnTo>
                  <a:lnTo>
                    <a:pt x="5514327" y="2043607"/>
                  </a:lnTo>
                  <a:lnTo>
                    <a:pt x="5462714" y="2048624"/>
                  </a:lnTo>
                  <a:lnTo>
                    <a:pt x="5412016" y="2054186"/>
                  </a:lnTo>
                  <a:lnTo>
                    <a:pt x="5395252" y="2056104"/>
                  </a:lnTo>
                  <a:lnTo>
                    <a:pt x="5328602" y="2063381"/>
                  </a:lnTo>
                  <a:lnTo>
                    <a:pt x="5316626" y="2064651"/>
                  </a:lnTo>
                  <a:lnTo>
                    <a:pt x="5321147" y="2059990"/>
                  </a:lnTo>
                  <a:lnTo>
                    <a:pt x="5352262" y="2025535"/>
                  </a:lnTo>
                  <a:lnTo>
                    <a:pt x="5382234" y="1990013"/>
                  </a:lnTo>
                  <a:lnTo>
                    <a:pt x="5411165" y="1953552"/>
                  </a:lnTo>
                  <a:lnTo>
                    <a:pt x="5439168" y="1916290"/>
                  </a:lnTo>
                  <a:lnTo>
                    <a:pt x="5466321" y="1878355"/>
                  </a:lnTo>
                  <a:lnTo>
                    <a:pt x="5492331" y="1839556"/>
                  </a:lnTo>
                  <a:lnTo>
                    <a:pt x="5517312" y="1800047"/>
                  </a:lnTo>
                  <a:lnTo>
                    <a:pt x="5541264" y="1759851"/>
                  </a:lnTo>
                  <a:lnTo>
                    <a:pt x="5564200" y="1719033"/>
                  </a:lnTo>
                  <a:lnTo>
                    <a:pt x="5586146" y="1677619"/>
                  </a:lnTo>
                  <a:lnTo>
                    <a:pt x="5607101" y="1635671"/>
                  </a:lnTo>
                  <a:lnTo>
                    <a:pt x="5628741" y="1589265"/>
                  </a:lnTo>
                  <a:lnTo>
                    <a:pt x="5649176" y="1542288"/>
                  </a:lnTo>
                  <a:lnTo>
                    <a:pt x="5668391" y="1494777"/>
                  </a:lnTo>
                  <a:lnTo>
                    <a:pt x="5686387" y="1446771"/>
                  </a:lnTo>
                  <a:lnTo>
                    <a:pt x="5703163" y="1398295"/>
                  </a:lnTo>
                  <a:lnTo>
                    <a:pt x="5718695" y="1349387"/>
                  </a:lnTo>
                  <a:lnTo>
                    <a:pt x="5732996" y="1300086"/>
                  </a:lnTo>
                  <a:lnTo>
                    <a:pt x="5746051" y="1250429"/>
                  </a:lnTo>
                  <a:lnTo>
                    <a:pt x="5757862" y="1200442"/>
                  </a:lnTo>
                  <a:lnTo>
                    <a:pt x="5768403" y="1150188"/>
                  </a:lnTo>
                  <a:lnTo>
                    <a:pt x="5777700" y="1099680"/>
                  </a:lnTo>
                  <a:lnTo>
                    <a:pt x="5785739" y="1048956"/>
                  </a:lnTo>
                  <a:lnTo>
                    <a:pt x="5792495" y="998042"/>
                  </a:lnTo>
                  <a:lnTo>
                    <a:pt x="5797969" y="946975"/>
                  </a:lnTo>
                  <a:lnTo>
                    <a:pt x="5802147" y="895794"/>
                  </a:lnTo>
                  <a:lnTo>
                    <a:pt x="5805030" y="844537"/>
                  </a:lnTo>
                  <a:lnTo>
                    <a:pt x="5806618" y="793242"/>
                  </a:lnTo>
                  <a:lnTo>
                    <a:pt x="5806897" y="741946"/>
                  </a:lnTo>
                  <a:close/>
                </a:path>
                <a:path w="11458575" h="2235200">
                  <a:moveTo>
                    <a:pt x="7662469" y="57746"/>
                  </a:moveTo>
                  <a:lnTo>
                    <a:pt x="7627950" y="90652"/>
                  </a:lnTo>
                  <a:lnTo>
                    <a:pt x="7600531" y="128143"/>
                  </a:lnTo>
                  <a:lnTo>
                    <a:pt x="7574369" y="166560"/>
                  </a:lnTo>
                  <a:lnTo>
                    <a:pt x="7549324" y="205816"/>
                  </a:lnTo>
                  <a:lnTo>
                    <a:pt x="7525296" y="245757"/>
                  </a:lnTo>
                  <a:lnTo>
                    <a:pt x="7502169" y="286308"/>
                  </a:lnTo>
                  <a:lnTo>
                    <a:pt x="7480300" y="327583"/>
                  </a:lnTo>
                  <a:lnTo>
                    <a:pt x="7459535" y="369481"/>
                  </a:lnTo>
                  <a:lnTo>
                    <a:pt x="7439850" y="411937"/>
                  </a:lnTo>
                  <a:lnTo>
                    <a:pt x="7421232" y="454914"/>
                  </a:lnTo>
                  <a:lnTo>
                    <a:pt x="7403681" y="498373"/>
                  </a:lnTo>
                  <a:lnTo>
                    <a:pt x="7387158" y="542290"/>
                  </a:lnTo>
                  <a:lnTo>
                    <a:pt x="7370419" y="590677"/>
                  </a:lnTo>
                  <a:lnTo>
                    <a:pt x="7354951" y="639521"/>
                  </a:lnTo>
                  <a:lnTo>
                    <a:pt x="7340740" y="688771"/>
                  </a:lnTo>
                  <a:lnTo>
                    <a:pt x="7327798" y="738390"/>
                  </a:lnTo>
                  <a:lnTo>
                    <a:pt x="7316127" y="788352"/>
                  </a:lnTo>
                  <a:lnTo>
                    <a:pt x="7305726" y="838606"/>
                  </a:lnTo>
                  <a:lnTo>
                    <a:pt x="7296594" y="889127"/>
                  </a:lnTo>
                  <a:lnTo>
                    <a:pt x="7288758" y="939876"/>
                  </a:lnTo>
                  <a:lnTo>
                    <a:pt x="7282193" y="990815"/>
                  </a:lnTo>
                  <a:lnTo>
                    <a:pt x="7276922" y="1041895"/>
                  </a:lnTo>
                  <a:lnTo>
                    <a:pt x="7272934" y="1093101"/>
                  </a:lnTo>
                  <a:lnTo>
                    <a:pt x="7270204" y="1144384"/>
                  </a:lnTo>
                  <a:lnTo>
                    <a:pt x="7268769" y="1195717"/>
                  </a:lnTo>
                  <a:lnTo>
                    <a:pt x="7268616" y="1247076"/>
                  </a:lnTo>
                  <a:lnTo>
                    <a:pt x="7269759" y="1298397"/>
                  </a:lnTo>
                  <a:lnTo>
                    <a:pt x="7272198" y="1349679"/>
                  </a:lnTo>
                  <a:lnTo>
                    <a:pt x="7275919" y="1400860"/>
                  </a:lnTo>
                  <a:lnTo>
                    <a:pt x="7280948" y="1451914"/>
                  </a:lnTo>
                  <a:lnTo>
                    <a:pt x="7287273" y="1502791"/>
                  </a:lnTo>
                  <a:lnTo>
                    <a:pt x="7294905" y="1553476"/>
                  </a:lnTo>
                  <a:lnTo>
                    <a:pt x="7303846" y="1603908"/>
                  </a:lnTo>
                  <a:lnTo>
                    <a:pt x="7314095" y="1654073"/>
                  </a:lnTo>
                  <a:lnTo>
                    <a:pt x="7324712" y="1699755"/>
                  </a:lnTo>
                  <a:lnTo>
                    <a:pt x="7336422" y="1745132"/>
                  </a:lnTo>
                  <a:lnTo>
                    <a:pt x="7349223" y="1790179"/>
                  </a:lnTo>
                  <a:lnTo>
                    <a:pt x="7363168" y="1834832"/>
                  </a:lnTo>
                  <a:lnTo>
                    <a:pt x="7378268" y="1879079"/>
                  </a:lnTo>
                  <a:lnTo>
                    <a:pt x="7394524" y="1922856"/>
                  </a:lnTo>
                  <a:lnTo>
                    <a:pt x="7412114" y="1966074"/>
                  </a:lnTo>
                  <a:lnTo>
                    <a:pt x="7430668" y="2008835"/>
                  </a:lnTo>
                  <a:lnTo>
                    <a:pt x="7450328" y="2051024"/>
                  </a:lnTo>
                  <a:lnTo>
                    <a:pt x="7471207" y="2092540"/>
                  </a:lnTo>
                  <a:lnTo>
                    <a:pt x="7493444" y="2133295"/>
                  </a:lnTo>
                  <a:lnTo>
                    <a:pt x="7496746" y="2138870"/>
                  </a:lnTo>
                  <a:lnTo>
                    <a:pt x="7485405" y="2134857"/>
                  </a:lnTo>
                  <a:lnTo>
                    <a:pt x="7422274" y="2112264"/>
                  </a:lnTo>
                  <a:lnTo>
                    <a:pt x="7406424" y="2106511"/>
                  </a:lnTo>
                  <a:lnTo>
                    <a:pt x="7390498" y="2100757"/>
                  </a:lnTo>
                  <a:lnTo>
                    <a:pt x="7342225" y="2083587"/>
                  </a:lnTo>
                  <a:lnTo>
                    <a:pt x="7292568" y="2067166"/>
                  </a:lnTo>
                  <a:lnTo>
                    <a:pt x="7304659" y="2080056"/>
                  </a:lnTo>
                  <a:lnTo>
                    <a:pt x="7343813" y="2115235"/>
                  </a:lnTo>
                  <a:lnTo>
                    <a:pt x="7385990" y="2146490"/>
                  </a:lnTo>
                  <a:lnTo>
                    <a:pt x="7430567" y="2174176"/>
                  </a:lnTo>
                  <a:lnTo>
                    <a:pt x="7477138" y="2198446"/>
                  </a:lnTo>
                  <a:lnTo>
                    <a:pt x="7525359" y="2219287"/>
                  </a:lnTo>
                  <a:lnTo>
                    <a:pt x="7565987" y="2235187"/>
                  </a:lnTo>
                  <a:lnTo>
                    <a:pt x="7567816" y="2225497"/>
                  </a:lnTo>
                  <a:lnTo>
                    <a:pt x="7570025" y="2189416"/>
                  </a:lnTo>
                  <a:lnTo>
                    <a:pt x="7572210" y="2146008"/>
                  </a:lnTo>
                  <a:lnTo>
                    <a:pt x="7573353" y="2102548"/>
                  </a:lnTo>
                  <a:lnTo>
                    <a:pt x="7573353" y="2059051"/>
                  </a:lnTo>
                  <a:lnTo>
                    <a:pt x="7572146" y="2015502"/>
                  </a:lnTo>
                  <a:lnTo>
                    <a:pt x="7569581" y="1971890"/>
                  </a:lnTo>
                  <a:lnTo>
                    <a:pt x="7565530" y="1928228"/>
                  </a:lnTo>
                  <a:lnTo>
                    <a:pt x="7559726" y="1884502"/>
                  </a:lnTo>
                  <a:lnTo>
                    <a:pt x="7551153" y="1840649"/>
                  </a:lnTo>
                  <a:lnTo>
                    <a:pt x="7544638" y="1862124"/>
                  </a:lnTo>
                  <a:lnTo>
                    <a:pt x="7539012" y="1883651"/>
                  </a:lnTo>
                  <a:lnTo>
                    <a:pt x="7534072" y="1905190"/>
                  </a:lnTo>
                  <a:lnTo>
                    <a:pt x="7532573" y="1912442"/>
                  </a:lnTo>
                  <a:lnTo>
                    <a:pt x="7532573" y="2151405"/>
                  </a:lnTo>
                  <a:lnTo>
                    <a:pt x="7516850" y="2145931"/>
                  </a:lnTo>
                  <a:lnTo>
                    <a:pt x="7517587" y="2146185"/>
                  </a:lnTo>
                  <a:lnTo>
                    <a:pt x="7532573" y="2151405"/>
                  </a:lnTo>
                  <a:lnTo>
                    <a:pt x="7532573" y="1912442"/>
                  </a:lnTo>
                  <a:lnTo>
                    <a:pt x="7521981" y="1969947"/>
                  </a:lnTo>
                  <a:lnTo>
                    <a:pt x="7515834" y="2013191"/>
                  </a:lnTo>
                  <a:lnTo>
                    <a:pt x="7511047" y="2056498"/>
                  </a:lnTo>
                  <a:lnTo>
                    <a:pt x="7507465" y="2099856"/>
                  </a:lnTo>
                  <a:lnTo>
                    <a:pt x="7505814" y="2129129"/>
                  </a:lnTo>
                  <a:lnTo>
                    <a:pt x="7501877" y="2119820"/>
                  </a:lnTo>
                  <a:lnTo>
                    <a:pt x="7481748" y="2068652"/>
                  </a:lnTo>
                  <a:lnTo>
                    <a:pt x="7462952" y="2017001"/>
                  </a:lnTo>
                  <a:lnTo>
                    <a:pt x="7445464" y="1964905"/>
                  </a:lnTo>
                  <a:lnTo>
                    <a:pt x="7429297" y="1912378"/>
                  </a:lnTo>
                  <a:lnTo>
                    <a:pt x="7414247" y="1859534"/>
                  </a:lnTo>
                  <a:lnTo>
                    <a:pt x="7400506" y="1806321"/>
                  </a:lnTo>
                  <a:lnTo>
                    <a:pt x="7388072" y="1752803"/>
                  </a:lnTo>
                  <a:lnTo>
                    <a:pt x="7376935" y="1699006"/>
                  </a:lnTo>
                  <a:lnTo>
                    <a:pt x="7367117" y="1644942"/>
                  </a:lnTo>
                  <a:lnTo>
                    <a:pt x="7359307" y="1595602"/>
                  </a:lnTo>
                  <a:lnTo>
                    <a:pt x="7352589" y="1546110"/>
                  </a:lnTo>
                  <a:lnTo>
                    <a:pt x="7346924" y="1496491"/>
                  </a:lnTo>
                  <a:lnTo>
                    <a:pt x="7342352" y="1446758"/>
                  </a:lnTo>
                  <a:lnTo>
                    <a:pt x="7338835" y="1396936"/>
                  </a:lnTo>
                  <a:lnTo>
                    <a:pt x="7336383" y="1347063"/>
                  </a:lnTo>
                  <a:lnTo>
                    <a:pt x="7334999" y="1297139"/>
                  </a:lnTo>
                  <a:lnTo>
                    <a:pt x="7334682" y="1247203"/>
                  </a:lnTo>
                  <a:lnTo>
                    <a:pt x="7335418" y="1197267"/>
                  </a:lnTo>
                  <a:lnTo>
                    <a:pt x="7337222" y="1147356"/>
                  </a:lnTo>
                  <a:lnTo>
                    <a:pt x="7340079" y="1097508"/>
                  </a:lnTo>
                  <a:lnTo>
                    <a:pt x="7343800" y="1047711"/>
                  </a:lnTo>
                  <a:lnTo>
                    <a:pt x="7348563" y="998004"/>
                  </a:lnTo>
                  <a:lnTo>
                    <a:pt x="7354379" y="948397"/>
                  </a:lnTo>
                  <a:lnTo>
                    <a:pt x="7361250" y="898931"/>
                  </a:lnTo>
                  <a:lnTo>
                    <a:pt x="7369162" y="849617"/>
                  </a:lnTo>
                  <a:lnTo>
                    <a:pt x="7378128" y="800481"/>
                  </a:lnTo>
                  <a:lnTo>
                    <a:pt x="7388149" y="751547"/>
                  </a:lnTo>
                  <a:lnTo>
                    <a:pt x="7399210" y="702843"/>
                  </a:lnTo>
                  <a:lnTo>
                    <a:pt x="7411313" y="654392"/>
                  </a:lnTo>
                  <a:lnTo>
                    <a:pt x="7424483" y="606196"/>
                  </a:lnTo>
                  <a:lnTo>
                    <a:pt x="7438682" y="558304"/>
                  </a:lnTo>
                  <a:lnTo>
                    <a:pt x="7455509" y="506006"/>
                  </a:lnTo>
                  <a:lnTo>
                    <a:pt x="7473607" y="454113"/>
                  </a:lnTo>
                  <a:lnTo>
                    <a:pt x="7492962" y="402678"/>
                  </a:lnTo>
                  <a:lnTo>
                    <a:pt x="7513561" y="351739"/>
                  </a:lnTo>
                  <a:lnTo>
                    <a:pt x="7535392" y="301320"/>
                  </a:lnTo>
                  <a:lnTo>
                    <a:pt x="7558329" y="251358"/>
                  </a:lnTo>
                  <a:lnTo>
                    <a:pt x="7582509" y="201980"/>
                  </a:lnTo>
                  <a:lnTo>
                    <a:pt x="7607922" y="153238"/>
                  </a:lnTo>
                  <a:lnTo>
                    <a:pt x="7634579" y="105143"/>
                  </a:lnTo>
                  <a:lnTo>
                    <a:pt x="7662469" y="57746"/>
                  </a:lnTo>
                  <a:close/>
                </a:path>
                <a:path w="11458575" h="2235200">
                  <a:moveTo>
                    <a:pt x="9706204" y="300228"/>
                  </a:moveTo>
                  <a:lnTo>
                    <a:pt x="9669170" y="339991"/>
                  </a:lnTo>
                  <a:lnTo>
                    <a:pt x="9638754" y="384187"/>
                  </a:lnTo>
                  <a:lnTo>
                    <a:pt x="9610280" y="429806"/>
                  </a:lnTo>
                  <a:lnTo>
                    <a:pt x="9583445" y="476542"/>
                  </a:lnTo>
                  <a:lnTo>
                    <a:pt x="9558630" y="524484"/>
                  </a:lnTo>
                  <a:lnTo>
                    <a:pt x="9535681" y="573430"/>
                  </a:lnTo>
                  <a:lnTo>
                    <a:pt x="9514573" y="623290"/>
                  </a:lnTo>
                  <a:lnTo>
                    <a:pt x="9495269" y="673950"/>
                  </a:lnTo>
                  <a:lnTo>
                    <a:pt x="9479699" y="719594"/>
                  </a:lnTo>
                  <a:lnTo>
                    <a:pt x="9465564" y="765746"/>
                  </a:lnTo>
                  <a:lnTo>
                    <a:pt x="9452877" y="812355"/>
                  </a:lnTo>
                  <a:lnTo>
                    <a:pt x="9441624" y="859345"/>
                  </a:lnTo>
                  <a:lnTo>
                    <a:pt x="9431845" y="906703"/>
                  </a:lnTo>
                  <a:lnTo>
                    <a:pt x="9423502" y="954341"/>
                  </a:lnTo>
                  <a:lnTo>
                    <a:pt x="9416631" y="1002233"/>
                  </a:lnTo>
                  <a:lnTo>
                    <a:pt x="9411221" y="1050302"/>
                  </a:lnTo>
                  <a:lnTo>
                    <a:pt x="9407284" y="1098524"/>
                  </a:lnTo>
                  <a:lnTo>
                    <a:pt x="9404794" y="1146835"/>
                  </a:lnTo>
                  <a:lnTo>
                    <a:pt x="9403778" y="1195184"/>
                  </a:lnTo>
                  <a:lnTo>
                    <a:pt x="9404223" y="1243545"/>
                  </a:lnTo>
                  <a:lnTo>
                    <a:pt x="9406141" y="1291844"/>
                  </a:lnTo>
                  <a:lnTo>
                    <a:pt x="9409544" y="1340040"/>
                  </a:lnTo>
                  <a:lnTo>
                    <a:pt x="9414421" y="1388071"/>
                  </a:lnTo>
                  <a:lnTo>
                    <a:pt x="9420796" y="1435900"/>
                  </a:lnTo>
                  <a:lnTo>
                    <a:pt x="9428645" y="1483474"/>
                  </a:lnTo>
                  <a:lnTo>
                    <a:pt x="9438005" y="1530731"/>
                  </a:lnTo>
                  <a:lnTo>
                    <a:pt x="9450387" y="1583423"/>
                  </a:lnTo>
                  <a:lnTo>
                    <a:pt x="9464662" y="1635556"/>
                  </a:lnTo>
                  <a:lnTo>
                    <a:pt x="9480880" y="1687029"/>
                  </a:lnTo>
                  <a:lnTo>
                    <a:pt x="9499092" y="1737741"/>
                  </a:lnTo>
                  <a:lnTo>
                    <a:pt x="9519425" y="1787525"/>
                  </a:lnTo>
                  <a:lnTo>
                    <a:pt x="9541548" y="1836420"/>
                  </a:lnTo>
                  <a:lnTo>
                    <a:pt x="9565780" y="1884159"/>
                  </a:lnTo>
                  <a:lnTo>
                    <a:pt x="9577299" y="1904199"/>
                  </a:lnTo>
                  <a:lnTo>
                    <a:pt x="9568231" y="1900974"/>
                  </a:lnTo>
                  <a:lnTo>
                    <a:pt x="9520047" y="1883651"/>
                  </a:lnTo>
                  <a:lnTo>
                    <a:pt x="9507944" y="1879231"/>
                  </a:lnTo>
                  <a:lnTo>
                    <a:pt x="9495777" y="1874824"/>
                  </a:lnTo>
                  <a:lnTo>
                    <a:pt x="9458922" y="1861654"/>
                  </a:lnTo>
                  <a:lnTo>
                    <a:pt x="9421025" y="1849069"/>
                  </a:lnTo>
                  <a:lnTo>
                    <a:pt x="9430233" y="1858987"/>
                  </a:lnTo>
                  <a:lnTo>
                    <a:pt x="9460103" y="1886038"/>
                  </a:lnTo>
                  <a:lnTo>
                    <a:pt x="9492272" y="1910067"/>
                  </a:lnTo>
                  <a:lnTo>
                    <a:pt x="9526295" y="1931339"/>
                  </a:lnTo>
                  <a:lnTo>
                    <a:pt x="9561843" y="1949983"/>
                  </a:lnTo>
                  <a:lnTo>
                    <a:pt x="9598647" y="1965972"/>
                  </a:lnTo>
                  <a:lnTo>
                    <a:pt x="9627133" y="1977186"/>
                  </a:lnTo>
                  <a:lnTo>
                    <a:pt x="9632404" y="1949284"/>
                  </a:lnTo>
                  <a:lnTo>
                    <a:pt x="9632810" y="1942909"/>
                  </a:lnTo>
                  <a:lnTo>
                    <a:pt x="9634525" y="1909457"/>
                  </a:lnTo>
                  <a:lnTo>
                    <a:pt x="9635452" y="1875967"/>
                  </a:lnTo>
                  <a:lnTo>
                    <a:pt x="9635515" y="1842452"/>
                  </a:lnTo>
                  <a:lnTo>
                    <a:pt x="9634906" y="1818957"/>
                  </a:lnTo>
                  <a:lnTo>
                    <a:pt x="9634652" y="1808899"/>
                  </a:lnTo>
                  <a:lnTo>
                    <a:pt x="9631375" y="1758480"/>
                  </a:lnTo>
                  <a:lnTo>
                    <a:pt x="9625330" y="1707959"/>
                  </a:lnTo>
                  <a:lnTo>
                    <a:pt x="9618840" y="1674190"/>
                  </a:lnTo>
                  <a:lnTo>
                    <a:pt x="9613836" y="1690751"/>
                  </a:lnTo>
                  <a:lnTo>
                    <a:pt x="9602279" y="1740560"/>
                  </a:lnTo>
                  <a:lnTo>
                    <a:pt x="9593885" y="1790522"/>
                  </a:lnTo>
                  <a:lnTo>
                    <a:pt x="9587928" y="1840560"/>
                  </a:lnTo>
                  <a:lnTo>
                    <a:pt x="9583839" y="1896275"/>
                  </a:lnTo>
                  <a:lnTo>
                    <a:pt x="9576918" y="1879549"/>
                  </a:lnTo>
                  <a:lnTo>
                    <a:pt x="9558261" y="1830133"/>
                  </a:lnTo>
                  <a:lnTo>
                    <a:pt x="9541167" y="1780133"/>
                  </a:lnTo>
                  <a:lnTo>
                    <a:pt x="9525660" y="1729613"/>
                  </a:lnTo>
                  <a:lnTo>
                    <a:pt x="9511538" y="1678698"/>
                  </a:lnTo>
                  <a:lnTo>
                    <a:pt x="9498965" y="1627352"/>
                  </a:lnTo>
                  <a:lnTo>
                    <a:pt x="9487954" y="1575650"/>
                  </a:lnTo>
                  <a:lnTo>
                    <a:pt x="9478518" y="1523619"/>
                  </a:lnTo>
                  <a:lnTo>
                    <a:pt x="9470619" y="1471333"/>
                  </a:lnTo>
                  <a:lnTo>
                    <a:pt x="9464281" y="1418831"/>
                  </a:lnTo>
                  <a:lnTo>
                    <a:pt x="9459481" y="1366151"/>
                  </a:lnTo>
                  <a:lnTo>
                    <a:pt x="9456229" y="1313357"/>
                  </a:lnTo>
                  <a:lnTo>
                    <a:pt x="9454515" y="1260475"/>
                  </a:lnTo>
                  <a:lnTo>
                    <a:pt x="9454337" y="1207566"/>
                  </a:lnTo>
                  <a:lnTo>
                    <a:pt x="9455696" y="1154671"/>
                  </a:lnTo>
                  <a:lnTo>
                    <a:pt x="9458579" y="1101839"/>
                  </a:lnTo>
                  <a:lnTo>
                    <a:pt x="9462770" y="1049083"/>
                  </a:lnTo>
                  <a:lnTo>
                    <a:pt x="9468485" y="996467"/>
                  </a:lnTo>
                  <a:lnTo>
                    <a:pt x="9475724" y="944029"/>
                  </a:lnTo>
                  <a:lnTo>
                    <a:pt x="9484474" y="891832"/>
                  </a:lnTo>
                  <a:lnTo>
                    <a:pt x="9494736" y="839901"/>
                  </a:lnTo>
                  <a:lnTo>
                    <a:pt x="9506509" y="788289"/>
                  </a:lnTo>
                  <a:lnTo>
                    <a:pt x="9519806" y="737057"/>
                  </a:lnTo>
                  <a:lnTo>
                    <a:pt x="9534601" y="686231"/>
                  </a:lnTo>
                  <a:lnTo>
                    <a:pt x="9550908" y="635863"/>
                  </a:lnTo>
                  <a:lnTo>
                    <a:pt x="9568726" y="586016"/>
                  </a:lnTo>
                  <a:lnTo>
                    <a:pt x="9588030" y="536740"/>
                  </a:lnTo>
                  <a:lnTo>
                    <a:pt x="9608820" y="488073"/>
                  </a:lnTo>
                  <a:lnTo>
                    <a:pt x="9630943" y="439978"/>
                  </a:lnTo>
                  <a:lnTo>
                    <a:pt x="9654553" y="392607"/>
                  </a:lnTo>
                  <a:lnTo>
                    <a:pt x="9679635" y="345998"/>
                  </a:lnTo>
                  <a:lnTo>
                    <a:pt x="9706204" y="300228"/>
                  </a:lnTo>
                  <a:close/>
                </a:path>
                <a:path w="11458575" h="2235200">
                  <a:moveTo>
                    <a:pt x="11458334" y="143344"/>
                  </a:moveTo>
                  <a:lnTo>
                    <a:pt x="11430229" y="173050"/>
                  </a:lnTo>
                  <a:lnTo>
                    <a:pt x="11407178" y="206082"/>
                  </a:lnTo>
                  <a:lnTo>
                    <a:pt x="11385614" y="240182"/>
                  </a:lnTo>
                  <a:lnTo>
                    <a:pt x="11365294" y="275120"/>
                  </a:lnTo>
                  <a:lnTo>
                    <a:pt x="11346510" y="310972"/>
                  </a:lnTo>
                  <a:lnTo>
                    <a:pt x="11329162" y="347573"/>
                  </a:lnTo>
                  <a:lnTo>
                    <a:pt x="11313198" y="384873"/>
                  </a:lnTo>
                  <a:lnTo>
                    <a:pt x="11298631" y="422770"/>
                  </a:lnTo>
                  <a:lnTo>
                    <a:pt x="11281410" y="474141"/>
                  </a:lnTo>
                  <a:lnTo>
                    <a:pt x="11266678" y="526338"/>
                  </a:lnTo>
                  <a:lnTo>
                    <a:pt x="11254423" y="579208"/>
                  </a:lnTo>
                  <a:lnTo>
                    <a:pt x="11244669" y="632625"/>
                  </a:lnTo>
                  <a:lnTo>
                    <a:pt x="11237405" y="686460"/>
                  </a:lnTo>
                  <a:lnTo>
                    <a:pt x="11232667" y="740587"/>
                  </a:lnTo>
                  <a:lnTo>
                    <a:pt x="11230420" y="794867"/>
                  </a:lnTo>
                  <a:lnTo>
                    <a:pt x="11230686" y="849198"/>
                  </a:lnTo>
                  <a:lnTo>
                    <a:pt x="11233480" y="903452"/>
                  </a:lnTo>
                  <a:lnTo>
                    <a:pt x="11238802" y="957491"/>
                  </a:lnTo>
                  <a:lnTo>
                    <a:pt x="11246676" y="1011174"/>
                  </a:lnTo>
                  <a:lnTo>
                    <a:pt x="11257102" y="1064399"/>
                  </a:lnTo>
                  <a:lnTo>
                    <a:pt x="11266665" y="1103896"/>
                  </a:lnTo>
                  <a:lnTo>
                    <a:pt x="11277651" y="1142987"/>
                  </a:lnTo>
                  <a:lnTo>
                    <a:pt x="11290135" y="1181569"/>
                  </a:lnTo>
                  <a:lnTo>
                    <a:pt x="11304118" y="1219606"/>
                  </a:lnTo>
                  <a:lnTo>
                    <a:pt x="11319726" y="1256944"/>
                  </a:lnTo>
                  <a:lnTo>
                    <a:pt x="11336693" y="1293622"/>
                  </a:lnTo>
                  <a:lnTo>
                    <a:pt x="11355248" y="1329436"/>
                  </a:lnTo>
                  <a:lnTo>
                    <a:pt x="11375669" y="1364195"/>
                  </a:lnTo>
                  <a:lnTo>
                    <a:pt x="11379238" y="1362621"/>
                  </a:lnTo>
                  <a:lnTo>
                    <a:pt x="11363719" y="1326019"/>
                  </a:lnTo>
                  <a:lnTo>
                    <a:pt x="11349393" y="1288948"/>
                  </a:lnTo>
                  <a:lnTo>
                    <a:pt x="11336261" y="1251458"/>
                  </a:lnTo>
                  <a:lnTo>
                    <a:pt x="11324336" y="1213586"/>
                  </a:lnTo>
                  <a:lnTo>
                    <a:pt x="11313452" y="1175410"/>
                  </a:lnTo>
                  <a:lnTo>
                    <a:pt x="11303762" y="1136916"/>
                  </a:lnTo>
                  <a:lnTo>
                    <a:pt x="11295253" y="1098169"/>
                  </a:lnTo>
                  <a:lnTo>
                    <a:pt x="11287925" y="1059167"/>
                  </a:lnTo>
                  <a:lnTo>
                    <a:pt x="11280013" y="1006881"/>
                  </a:lnTo>
                  <a:lnTo>
                    <a:pt x="11274184" y="954341"/>
                  </a:lnTo>
                  <a:lnTo>
                    <a:pt x="11270450" y="901611"/>
                  </a:lnTo>
                  <a:lnTo>
                    <a:pt x="11268799" y="848791"/>
                  </a:lnTo>
                  <a:lnTo>
                    <a:pt x="11269231" y="795959"/>
                  </a:lnTo>
                  <a:lnTo>
                    <a:pt x="11271733" y="743191"/>
                  </a:lnTo>
                  <a:lnTo>
                    <a:pt x="11276076" y="690537"/>
                  </a:lnTo>
                  <a:lnTo>
                    <a:pt x="11282477" y="638098"/>
                  </a:lnTo>
                  <a:lnTo>
                    <a:pt x="11290935" y="585952"/>
                  </a:lnTo>
                  <a:lnTo>
                    <a:pt x="11301438" y="534174"/>
                  </a:lnTo>
                  <a:lnTo>
                    <a:pt x="11313998" y="482854"/>
                  </a:lnTo>
                  <a:lnTo>
                    <a:pt x="11328603" y="432066"/>
                  </a:lnTo>
                  <a:lnTo>
                    <a:pt x="11340897" y="394385"/>
                  </a:lnTo>
                  <a:lnTo>
                    <a:pt x="11354346" y="357085"/>
                  </a:lnTo>
                  <a:lnTo>
                    <a:pt x="11368926" y="320217"/>
                  </a:lnTo>
                  <a:lnTo>
                    <a:pt x="11384636" y="283819"/>
                  </a:lnTo>
                  <a:lnTo>
                    <a:pt x="11401362" y="247853"/>
                  </a:lnTo>
                  <a:lnTo>
                    <a:pt x="11419230" y="212420"/>
                  </a:lnTo>
                  <a:lnTo>
                    <a:pt x="11438217" y="177571"/>
                  </a:lnTo>
                  <a:lnTo>
                    <a:pt x="11458334" y="143344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5592059" y="6498069"/>
              <a:ext cx="163345" cy="22798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96360" y="4582101"/>
            <a:ext cx="1342813" cy="100843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just">
              <a:lnSpc>
                <a:spcPct val="116100"/>
              </a:lnSpc>
              <a:spcBef>
                <a:spcPts val="67"/>
              </a:spcBef>
            </a:pPr>
            <a:r>
              <a:rPr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Contexte </a:t>
            </a:r>
            <a:r>
              <a:rPr sz="1867" spc="1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 e</a:t>
            </a:r>
            <a:r>
              <a:rPr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sz="1867" spc="-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7" spc="-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1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 </a:t>
            </a:r>
            <a:r>
              <a:rPr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générales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942663" y="4674186"/>
            <a:ext cx="1458137" cy="134173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6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Récolte </a:t>
            </a:r>
            <a:r>
              <a:rPr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 projets des  </a:t>
            </a:r>
            <a:r>
              <a:rPr sz="1867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 </a:t>
            </a:r>
            <a:r>
              <a:rPr sz="1867" spc="1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 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  <a:r>
              <a:rPr sz="1867" spc="1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1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72296" y="5080788"/>
            <a:ext cx="1142153" cy="6751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 </a:t>
            </a:r>
            <a:r>
              <a:rPr sz="1867" spc="1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 </a:t>
            </a:r>
            <a:r>
              <a:rPr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45601" y="4912301"/>
            <a:ext cx="973243" cy="6751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</a:t>
            </a:r>
            <a:r>
              <a:rPr sz="1867" spc="-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 </a:t>
            </a:r>
            <a:r>
              <a:rPr sz="1867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571508" y="4326314"/>
            <a:ext cx="1287757" cy="67514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7"/>
              </a:spcBef>
            </a:pPr>
            <a:r>
              <a:rPr sz="1867" spc="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Retour </a:t>
            </a:r>
            <a:r>
              <a:rPr sz="1867" spc="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</a:t>
            </a:r>
            <a:r>
              <a:rPr sz="1867" spc="-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-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 </a:t>
            </a:r>
            <a:r>
              <a:rPr sz="1867" spc="-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-1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867" spc="-1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867" spc="-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867" spc="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867" spc="11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867" spc="-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867" spc="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867" spc="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687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67037" y="1"/>
            <a:ext cx="7224963" cy="1291688"/>
          </a:xfrm>
          <a:custGeom>
            <a:avLst/>
            <a:gdLst/>
            <a:ahLst/>
            <a:cxnLst/>
            <a:rect l="l" t="t" r="r" b="b"/>
            <a:pathLst>
              <a:path w="10658475" h="1647825">
                <a:moveTo>
                  <a:pt x="10658474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10658474" y="0"/>
                </a:lnTo>
                <a:lnTo>
                  <a:pt x="10658474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57286" y="-54420"/>
            <a:ext cx="7145602" cy="1400530"/>
          </a:xfrm>
        </p:spPr>
        <p:txBody>
          <a:bodyPr/>
          <a:lstStyle/>
          <a:p>
            <a:r>
              <a:rPr lang="fr-BE" dirty="0"/>
              <a:t>- Phase 1 -  Contexte et informations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15205" y="1497643"/>
            <a:ext cx="4320000" cy="1358748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8467">
              <a:spcBef>
                <a:spcPts val="433"/>
              </a:spcBef>
            </a:pPr>
            <a:r>
              <a:rPr lang="fr-BE" sz="1867" b="1" spc="-4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EXPLICATION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5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objectifs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lang="fr-BE" sz="186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6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fonctionnement et cadre du SPW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6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montant</a:t>
            </a:r>
            <a:r>
              <a:rPr lang="fr-BE" sz="1867" spc="-20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alloué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15205" y="3358064"/>
            <a:ext cx="5409472" cy="1686723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8467">
              <a:spcBef>
                <a:spcPts val="433"/>
              </a:spcBef>
            </a:pPr>
            <a:r>
              <a:rPr lang="fr-BE" sz="1867" b="1" spc="-4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RÔLE </a:t>
            </a:r>
            <a:r>
              <a:rPr lang="fr-BE" sz="1867" b="1" spc="-4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</a:t>
            </a:r>
            <a:r>
              <a:rPr lang="fr-BE" sz="1867" b="1" spc="-4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CITOYENS</a:t>
            </a:r>
            <a:r>
              <a:rPr lang="fr-BE" sz="1867" b="1" spc="15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b="1" spc="-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885658">
              <a:lnSpc>
                <a:spcPct val="116399"/>
              </a:lnSpc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proposer des </a:t>
            </a:r>
            <a:r>
              <a:rPr lang="fr-BE"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idées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(associations </a:t>
            </a:r>
            <a:r>
              <a:rPr lang="fr-BE" sz="1867" spc="-169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 </a:t>
            </a:r>
            <a:br>
              <a:rPr lang="fr-BE" sz="1867" spc="-169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867" spc="-169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fr-BE"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groupements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3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d'habitants)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 </a:t>
            </a:r>
            <a:r>
              <a:rPr lang="fr-BE" sz="1867" spc="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BE" sz="1867" spc="5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lang="fr-BE" sz="1867" spc="-2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7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sélectionnés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3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faire </a:t>
            </a:r>
            <a:r>
              <a:rPr lang="fr-BE" sz="1867" spc="-1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vivre </a:t>
            </a:r>
            <a:r>
              <a:rPr lang="fr-BE" sz="1867" spc="4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 </a:t>
            </a:r>
            <a:r>
              <a:rPr lang="fr-BE" sz="1867" spc="5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aménagements </a:t>
            </a:r>
            <a:r>
              <a:rPr lang="fr-BE"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 </a:t>
            </a:r>
            <a:r>
              <a:rPr lang="fr-BE" sz="1867" spc="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BE" sz="1867" spc="-20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spc="5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15206" y="5461001"/>
            <a:ext cx="3739303" cy="1358748"/>
          </a:xfrm>
          <a:prstGeom prst="rect">
            <a:avLst/>
          </a:prstGeom>
        </p:spPr>
        <p:txBody>
          <a:bodyPr vert="horz" wrap="square" lIns="0" tIns="55033" rIns="0" bIns="0" rtlCol="0">
            <a:spAutoFit/>
          </a:bodyPr>
          <a:lstStyle/>
          <a:p>
            <a:pPr marL="8467">
              <a:spcBef>
                <a:spcPts val="433"/>
              </a:spcBef>
            </a:pPr>
            <a:r>
              <a:rPr sz="1867" b="1" spc="-6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DOCUMENTS </a:t>
            </a:r>
            <a:r>
              <a:rPr sz="1867" b="1" spc="-20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867" b="1" spc="-50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TELECHARGER</a:t>
            </a:r>
            <a:r>
              <a:rPr sz="1867" b="1" spc="3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b="1" spc="-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</a:t>
            </a:r>
            <a:r>
              <a:rPr sz="1867" spc="2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5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règlement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sz="1867" spc="27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formulaire </a:t>
            </a:r>
            <a:r>
              <a:rPr sz="1867" spc="4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sz="1867" spc="-18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candidature</a:t>
            </a:r>
            <a:endParaRPr lang="fr-FR" sz="1867" spc="40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>
              <a:spcBef>
                <a:spcPts val="367"/>
              </a:spcBef>
            </a:pPr>
            <a:r>
              <a:rPr lang="fr-BE" sz="1867" spc="-12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</a:t>
            </a:r>
            <a:r>
              <a:rPr lang="fr-BE" sz="1867" spc="40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grille d’évaluation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183999"/>
            <a:ext cx="5057563" cy="6635750"/>
            <a:chOff x="195958" y="167235"/>
            <a:chExt cx="7586345" cy="9953625"/>
          </a:xfrm>
        </p:grpSpPr>
        <p:sp>
          <p:nvSpPr>
            <p:cNvPr id="8" name="object 8"/>
            <p:cNvSpPr/>
            <p:nvPr/>
          </p:nvSpPr>
          <p:spPr>
            <a:xfrm>
              <a:off x="195958" y="167235"/>
              <a:ext cx="7134224" cy="99536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6876120" y="8705501"/>
              <a:ext cx="906144" cy="906144"/>
            </a:xfrm>
            <a:custGeom>
              <a:avLst/>
              <a:gdLst/>
              <a:ahLst/>
              <a:cxnLst/>
              <a:rect l="l" t="t" r="r" b="b"/>
              <a:pathLst>
                <a:path w="906145" h="906145">
                  <a:moveTo>
                    <a:pt x="452833" y="905667"/>
                  </a:moveTo>
                  <a:lnTo>
                    <a:pt x="408448" y="903487"/>
                  </a:lnTo>
                  <a:lnTo>
                    <a:pt x="364490" y="896966"/>
                  </a:lnTo>
                  <a:lnTo>
                    <a:pt x="321383" y="886168"/>
                  </a:lnTo>
                  <a:lnTo>
                    <a:pt x="279541" y="871197"/>
                  </a:lnTo>
                  <a:lnTo>
                    <a:pt x="239369" y="852197"/>
                  </a:lnTo>
                  <a:lnTo>
                    <a:pt x="201252" y="829351"/>
                  </a:lnTo>
                  <a:lnTo>
                    <a:pt x="165559" y="802879"/>
                  </a:lnTo>
                  <a:lnTo>
                    <a:pt x="132631" y="773035"/>
                  </a:lnTo>
                  <a:lnTo>
                    <a:pt x="102788" y="740108"/>
                  </a:lnTo>
                  <a:lnTo>
                    <a:pt x="76316" y="704414"/>
                  </a:lnTo>
                  <a:lnTo>
                    <a:pt x="53470" y="666298"/>
                  </a:lnTo>
                  <a:lnTo>
                    <a:pt x="34469" y="626125"/>
                  </a:lnTo>
                  <a:lnTo>
                    <a:pt x="19498" y="584284"/>
                  </a:lnTo>
                  <a:lnTo>
                    <a:pt x="8701" y="541177"/>
                  </a:lnTo>
                  <a:lnTo>
                    <a:pt x="2180" y="497219"/>
                  </a:lnTo>
                  <a:lnTo>
                    <a:pt x="0" y="452833"/>
                  </a:lnTo>
                  <a:lnTo>
                    <a:pt x="136" y="441717"/>
                  </a:lnTo>
                  <a:lnTo>
                    <a:pt x="3405" y="397398"/>
                  </a:lnTo>
                  <a:lnTo>
                    <a:pt x="11003" y="353614"/>
                  </a:lnTo>
                  <a:lnTo>
                    <a:pt x="22856" y="310784"/>
                  </a:lnTo>
                  <a:lnTo>
                    <a:pt x="38849" y="269323"/>
                  </a:lnTo>
                  <a:lnTo>
                    <a:pt x="58830" y="229629"/>
                  </a:lnTo>
                  <a:lnTo>
                    <a:pt x="82605" y="192085"/>
                  </a:lnTo>
                  <a:lnTo>
                    <a:pt x="109946" y="157052"/>
                  </a:lnTo>
                  <a:lnTo>
                    <a:pt x="140588" y="124867"/>
                  </a:lnTo>
                  <a:lnTo>
                    <a:pt x="174238" y="95841"/>
                  </a:lnTo>
                  <a:lnTo>
                    <a:pt x="210571" y="70253"/>
                  </a:lnTo>
                  <a:lnTo>
                    <a:pt x="249237" y="48349"/>
                  </a:lnTo>
                  <a:lnTo>
                    <a:pt x="289864" y="30341"/>
                  </a:lnTo>
                  <a:lnTo>
                    <a:pt x="332060" y="16402"/>
                  </a:lnTo>
                  <a:lnTo>
                    <a:pt x="375419" y="6666"/>
                  </a:lnTo>
                  <a:lnTo>
                    <a:pt x="419524" y="1226"/>
                  </a:lnTo>
                  <a:lnTo>
                    <a:pt x="452833" y="0"/>
                  </a:lnTo>
                  <a:lnTo>
                    <a:pt x="463950" y="136"/>
                  </a:lnTo>
                  <a:lnTo>
                    <a:pt x="508268" y="3405"/>
                  </a:lnTo>
                  <a:lnTo>
                    <a:pt x="552053" y="11003"/>
                  </a:lnTo>
                  <a:lnTo>
                    <a:pt x="594882" y="22856"/>
                  </a:lnTo>
                  <a:lnTo>
                    <a:pt x="636343" y="38849"/>
                  </a:lnTo>
                  <a:lnTo>
                    <a:pt x="676037" y="58830"/>
                  </a:lnTo>
                  <a:lnTo>
                    <a:pt x="713582" y="82605"/>
                  </a:lnTo>
                  <a:lnTo>
                    <a:pt x="748615" y="109946"/>
                  </a:lnTo>
                  <a:lnTo>
                    <a:pt x="780799" y="140588"/>
                  </a:lnTo>
                  <a:lnTo>
                    <a:pt x="809826" y="174238"/>
                  </a:lnTo>
                  <a:lnTo>
                    <a:pt x="835414" y="210571"/>
                  </a:lnTo>
                  <a:lnTo>
                    <a:pt x="857317" y="249237"/>
                  </a:lnTo>
                  <a:lnTo>
                    <a:pt x="875325" y="289864"/>
                  </a:lnTo>
                  <a:lnTo>
                    <a:pt x="889265" y="332060"/>
                  </a:lnTo>
                  <a:lnTo>
                    <a:pt x="899001" y="375419"/>
                  </a:lnTo>
                  <a:lnTo>
                    <a:pt x="904441" y="419524"/>
                  </a:lnTo>
                  <a:lnTo>
                    <a:pt x="905667" y="452833"/>
                  </a:lnTo>
                  <a:lnTo>
                    <a:pt x="905531" y="463950"/>
                  </a:lnTo>
                  <a:lnTo>
                    <a:pt x="902262" y="508268"/>
                  </a:lnTo>
                  <a:lnTo>
                    <a:pt x="894664" y="552053"/>
                  </a:lnTo>
                  <a:lnTo>
                    <a:pt x="882811" y="594882"/>
                  </a:lnTo>
                  <a:lnTo>
                    <a:pt x="866817" y="636343"/>
                  </a:lnTo>
                  <a:lnTo>
                    <a:pt x="846837" y="676037"/>
                  </a:lnTo>
                  <a:lnTo>
                    <a:pt x="823062" y="713582"/>
                  </a:lnTo>
                  <a:lnTo>
                    <a:pt x="795721" y="748615"/>
                  </a:lnTo>
                  <a:lnTo>
                    <a:pt x="765078" y="780799"/>
                  </a:lnTo>
                  <a:lnTo>
                    <a:pt x="731429" y="809826"/>
                  </a:lnTo>
                  <a:lnTo>
                    <a:pt x="695096" y="835414"/>
                  </a:lnTo>
                  <a:lnTo>
                    <a:pt x="656430" y="857317"/>
                  </a:lnTo>
                  <a:lnTo>
                    <a:pt x="615803" y="875325"/>
                  </a:lnTo>
                  <a:lnTo>
                    <a:pt x="573607" y="889265"/>
                  </a:lnTo>
                  <a:lnTo>
                    <a:pt x="530247" y="899001"/>
                  </a:lnTo>
                  <a:lnTo>
                    <a:pt x="486143" y="904441"/>
                  </a:lnTo>
                  <a:lnTo>
                    <a:pt x="452833" y="905667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794089" y="5899454"/>
            <a:ext cx="183727" cy="3551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233" b="1" spc="3" dirty="0">
                <a:solidFill>
                  <a:srgbClr val="3D484E"/>
                </a:solidFill>
                <a:latin typeface="Trebuchet MS"/>
                <a:cs typeface="Trebuchet MS"/>
              </a:rPr>
              <a:t>3</a:t>
            </a:r>
            <a:endParaRPr sz="2233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84081" y="3332720"/>
            <a:ext cx="604096" cy="604096"/>
          </a:xfrm>
          <a:custGeom>
            <a:avLst/>
            <a:gdLst/>
            <a:ahLst/>
            <a:cxnLst/>
            <a:rect l="l" t="t" r="r" b="b"/>
            <a:pathLst>
              <a:path w="906145" h="906145">
                <a:moveTo>
                  <a:pt x="452833" y="905667"/>
                </a:moveTo>
                <a:lnTo>
                  <a:pt x="408448" y="903487"/>
                </a:lnTo>
                <a:lnTo>
                  <a:pt x="364490" y="896966"/>
                </a:lnTo>
                <a:lnTo>
                  <a:pt x="321383" y="886168"/>
                </a:lnTo>
                <a:lnTo>
                  <a:pt x="279541" y="871197"/>
                </a:lnTo>
                <a:lnTo>
                  <a:pt x="239369" y="852197"/>
                </a:lnTo>
                <a:lnTo>
                  <a:pt x="201252" y="829351"/>
                </a:lnTo>
                <a:lnTo>
                  <a:pt x="165559" y="802879"/>
                </a:lnTo>
                <a:lnTo>
                  <a:pt x="132631" y="773035"/>
                </a:lnTo>
                <a:lnTo>
                  <a:pt x="102788" y="740108"/>
                </a:lnTo>
                <a:lnTo>
                  <a:pt x="76316" y="704414"/>
                </a:lnTo>
                <a:lnTo>
                  <a:pt x="53470" y="666298"/>
                </a:lnTo>
                <a:lnTo>
                  <a:pt x="34469" y="626125"/>
                </a:lnTo>
                <a:lnTo>
                  <a:pt x="19498" y="584284"/>
                </a:lnTo>
                <a:lnTo>
                  <a:pt x="8701" y="541177"/>
                </a:lnTo>
                <a:lnTo>
                  <a:pt x="2180" y="497219"/>
                </a:lnTo>
                <a:lnTo>
                  <a:pt x="0" y="452833"/>
                </a:lnTo>
                <a:lnTo>
                  <a:pt x="136" y="441717"/>
                </a:lnTo>
                <a:lnTo>
                  <a:pt x="3405" y="397398"/>
                </a:lnTo>
                <a:lnTo>
                  <a:pt x="11003" y="353614"/>
                </a:lnTo>
                <a:lnTo>
                  <a:pt x="22856" y="310784"/>
                </a:lnTo>
                <a:lnTo>
                  <a:pt x="38849" y="269323"/>
                </a:lnTo>
                <a:lnTo>
                  <a:pt x="58830" y="229629"/>
                </a:lnTo>
                <a:lnTo>
                  <a:pt x="82605" y="192085"/>
                </a:lnTo>
                <a:lnTo>
                  <a:pt x="109946" y="157052"/>
                </a:lnTo>
                <a:lnTo>
                  <a:pt x="140588" y="124867"/>
                </a:lnTo>
                <a:lnTo>
                  <a:pt x="174238" y="95841"/>
                </a:lnTo>
                <a:lnTo>
                  <a:pt x="210571" y="70253"/>
                </a:lnTo>
                <a:lnTo>
                  <a:pt x="249237" y="48349"/>
                </a:lnTo>
                <a:lnTo>
                  <a:pt x="289864" y="30341"/>
                </a:lnTo>
                <a:lnTo>
                  <a:pt x="332060" y="16402"/>
                </a:lnTo>
                <a:lnTo>
                  <a:pt x="375419" y="6666"/>
                </a:lnTo>
                <a:lnTo>
                  <a:pt x="419524" y="1226"/>
                </a:lnTo>
                <a:lnTo>
                  <a:pt x="452833" y="0"/>
                </a:lnTo>
                <a:lnTo>
                  <a:pt x="463950" y="136"/>
                </a:lnTo>
                <a:lnTo>
                  <a:pt x="508268" y="3405"/>
                </a:lnTo>
                <a:lnTo>
                  <a:pt x="552053" y="11003"/>
                </a:lnTo>
                <a:lnTo>
                  <a:pt x="594882" y="22856"/>
                </a:lnTo>
                <a:lnTo>
                  <a:pt x="636343" y="38849"/>
                </a:lnTo>
                <a:lnTo>
                  <a:pt x="676037" y="58830"/>
                </a:lnTo>
                <a:lnTo>
                  <a:pt x="713582" y="82605"/>
                </a:lnTo>
                <a:lnTo>
                  <a:pt x="748615" y="109946"/>
                </a:lnTo>
                <a:lnTo>
                  <a:pt x="780799" y="140588"/>
                </a:lnTo>
                <a:lnTo>
                  <a:pt x="809826" y="174238"/>
                </a:lnTo>
                <a:lnTo>
                  <a:pt x="835414" y="210571"/>
                </a:lnTo>
                <a:lnTo>
                  <a:pt x="857317" y="249237"/>
                </a:lnTo>
                <a:lnTo>
                  <a:pt x="875325" y="289864"/>
                </a:lnTo>
                <a:lnTo>
                  <a:pt x="889265" y="332060"/>
                </a:lnTo>
                <a:lnTo>
                  <a:pt x="899001" y="375419"/>
                </a:lnTo>
                <a:lnTo>
                  <a:pt x="904441" y="419524"/>
                </a:lnTo>
                <a:lnTo>
                  <a:pt x="905667" y="452833"/>
                </a:lnTo>
                <a:lnTo>
                  <a:pt x="905531" y="463950"/>
                </a:lnTo>
                <a:lnTo>
                  <a:pt x="902262" y="508268"/>
                </a:lnTo>
                <a:lnTo>
                  <a:pt x="894664" y="552053"/>
                </a:lnTo>
                <a:lnTo>
                  <a:pt x="882811" y="594882"/>
                </a:lnTo>
                <a:lnTo>
                  <a:pt x="866817" y="636343"/>
                </a:lnTo>
                <a:lnTo>
                  <a:pt x="846837" y="676037"/>
                </a:lnTo>
                <a:lnTo>
                  <a:pt x="823062" y="713582"/>
                </a:lnTo>
                <a:lnTo>
                  <a:pt x="795721" y="748615"/>
                </a:lnTo>
                <a:lnTo>
                  <a:pt x="765078" y="780799"/>
                </a:lnTo>
                <a:lnTo>
                  <a:pt x="731429" y="809826"/>
                </a:lnTo>
                <a:lnTo>
                  <a:pt x="695096" y="835414"/>
                </a:lnTo>
                <a:lnTo>
                  <a:pt x="656430" y="857317"/>
                </a:lnTo>
                <a:lnTo>
                  <a:pt x="615803" y="875325"/>
                </a:lnTo>
                <a:lnTo>
                  <a:pt x="573607" y="889265"/>
                </a:lnTo>
                <a:lnTo>
                  <a:pt x="530247" y="899001"/>
                </a:lnTo>
                <a:lnTo>
                  <a:pt x="486143" y="904441"/>
                </a:lnTo>
                <a:lnTo>
                  <a:pt x="452833" y="905667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4794089" y="3428508"/>
            <a:ext cx="183727" cy="3551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233" b="1" spc="3" dirty="0">
                <a:solidFill>
                  <a:srgbClr val="3D484E"/>
                </a:solidFill>
                <a:latin typeface="Trebuchet MS"/>
                <a:cs typeface="Trebuchet MS"/>
              </a:rPr>
              <a:t>2</a:t>
            </a:r>
            <a:endParaRPr sz="2233">
              <a:latin typeface="Trebuchet MS"/>
              <a:cs typeface="Trebuchet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84081" y="1444835"/>
            <a:ext cx="604096" cy="604096"/>
          </a:xfrm>
          <a:custGeom>
            <a:avLst/>
            <a:gdLst/>
            <a:ahLst/>
            <a:cxnLst/>
            <a:rect l="l" t="t" r="r" b="b"/>
            <a:pathLst>
              <a:path w="906145" h="906144">
                <a:moveTo>
                  <a:pt x="452833" y="905667"/>
                </a:moveTo>
                <a:lnTo>
                  <a:pt x="408448" y="903487"/>
                </a:lnTo>
                <a:lnTo>
                  <a:pt x="364490" y="896966"/>
                </a:lnTo>
                <a:lnTo>
                  <a:pt x="321383" y="886168"/>
                </a:lnTo>
                <a:lnTo>
                  <a:pt x="279541" y="871197"/>
                </a:lnTo>
                <a:lnTo>
                  <a:pt x="239369" y="852197"/>
                </a:lnTo>
                <a:lnTo>
                  <a:pt x="201252" y="829351"/>
                </a:lnTo>
                <a:lnTo>
                  <a:pt x="165559" y="802879"/>
                </a:lnTo>
                <a:lnTo>
                  <a:pt x="132631" y="773035"/>
                </a:lnTo>
                <a:lnTo>
                  <a:pt x="102788" y="740108"/>
                </a:lnTo>
                <a:lnTo>
                  <a:pt x="76316" y="704414"/>
                </a:lnTo>
                <a:lnTo>
                  <a:pt x="53470" y="666298"/>
                </a:lnTo>
                <a:lnTo>
                  <a:pt x="34469" y="626125"/>
                </a:lnTo>
                <a:lnTo>
                  <a:pt x="19498" y="584284"/>
                </a:lnTo>
                <a:lnTo>
                  <a:pt x="8701" y="541177"/>
                </a:lnTo>
                <a:lnTo>
                  <a:pt x="2180" y="497219"/>
                </a:lnTo>
                <a:lnTo>
                  <a:pt x="0" y="452833"/>
                </a:lnTo>
                <a:lnTo>
                  <a:pt x="136" y="441717"/>
                </a:lnTo>
                <a:lnTo>
                  <a:pt x="3405" y="397398"/>
                </a:lnTo>
                <a:lnTo>
                  <a:pt x="11003" y="353614"/>
                </a:lnTo>
                <a:lnTo>
                  <a:pt x="22856" y="310784"/>
                </a:lnTo>
                <a:lnTo>
                  <a:pt x="38849" y="269323"/>
                </a:lnTo>
                <a:lnTo>
                  <a:pt x="58830" y="229629"/>
                </a:lnTo>
                <a:lnTo>
                  <a:pt x="82605" y="192085"/>
                </a:lnTo>
                <a:lnTo>
                  <a:pt x="109946" y="157052"/>
                </a:lnTo>
                <a:lnTo>
                  <a:pt x="140588" y="124867"/>
                </a:lnTo>
                <a:lnTo>
                  <a:pt x="174238" y="95841"/>
                </a:lnTo>
                <a:lnTo>
                  <a:pt x="210571" y="70253"/>
                </a:lnTo>
                <a:lnTo>
                  <a:pt x="249237" y="48349"/>
                </a:lnTo>
                <a:lnTo>
                  <a:pt x="289864" y="30341"/>
                </a:lnTo>
                <a:lnTo>
                  <a:pt x="332060" y="16402"/>
                </a:lnTo>
                <a:lnTo>
                  <a:pt x="375419" y="6666"/>
                </a:lnTo>
                <a:lnTo>
                  <a:pt x="419524" y="1226"/>
                </a:lnTo>
                <a:lnTo>
                  <a:pt x="452833" y="0"/>
                </a:lnTo>
                <a:lnTo>
                  <a:pt x="463950" y="136"/>
                </a:lnTo>
                <a:lnTo>
                  <a:pt x="508268" y="3405"/>
                </a:lnTo>
                <a:lnTo>
                  <a:pt x="552053" y="11003"/>
                </a:lnTo>
                <a:lnTo>
                  <a:pt x="594882" y="22856"/>
                </a:lnTo>
                <a:lnTo>
                  <a:pt x="636343" y="38849"/>
                </a:lnTo>
                <a:lnTo>
                  <a:pt x="676037" y="58830"/>
                </a:lnTo>
                <a:lnTo>
                  <a:pt x="713582" y="82605"/>
                </a:lnTo>
                <a:lnTo>
                  <a:pt x="748615" y="109946"/>
                </a:lnTo>
                <a:lnTo>
                  <a:pt x="780799" y="140588"/>
                </a:lnTo>
                <a:lnTo>
                  <a:pt x="809826" y="174238"/>
                </a:lnTo>
                <a:lnTo>
                  <a:pt x="835414" y="210571"/>
                </a:lnTo>
                <a:lnTo>
                  <a:pt x="857317" y="249237"/>
                </a:lnTo>
                <a:lnTo>
                  <a:pt x="875325" y="289864"/>
                </a:lnTo>
                <a:lnTo>
                  <a:pt x="889265" y="332060"/>
                </a:lnTo>
                <a:lnTo>
                  <a:pt x="899001" y="375419"/>
                </a:lnTo>
                <a:lnTo>
                  <a:pt x="904441" y="419524"/>
                </a:lnTo>
                <a:lnTo>
                  <a:pt x="905667" y="452833"/>
                </a:lnTo>
                <a:lnTo>
                  <a:pt x="905531" y="463950"/>
                </a:lnTo>
                <a:lnTo>
                  <a:pt x="902262" y="508268"/>
                </a:lnTo>
                <a:lnTo>
                  <a:pt x="894664" y="552053"/>
                </a:lnTo>
                <a:lnTo>
                  <a:pt x="882811" y="594882"/>
                </a:lnTo>
                <a:lnTo>
                  <a:pt x="866817" y="636343"/>
                </a:lnTo>
                <a:lnTo>
                  <a:pt x="846837" y="676037"/>
                </a:lnTo>
                <a:lnTo>
                  <a:pt x="823062" y="713582"/>
                </a:lnTo>
                <a:lnTo>
                  <a:pt x="795721" y="748615"/>
                </a:lnTo>
                <a:lnTo>
                  <a:pt x="765078" y="780799"/>
                </a:lnTo>
                <a:lnTo>
                  <a:pt x="731429" y="809826"/>
                </a:lnTo>
                <a:lnTo>
                  <a:pt x="695096" y="835414"/>
                </a:lnTo>
                <a:lnTo>
                  <a:pt x="656430" y="857317"/>
                </a:lnTo>
                <a:lnTo>
                  <a:pt x="615803" y="875325"/>
                </a:lnTo>
                <a:lnTo>
                  <a:pt x="573607" y="889265"/>
                </a:lnTo>
                <a:lnTo>
                  <a:pt x="530247" y="899001"/>
                </a:lnTo>
                <a:lnTo>
                  <a:pt x="486143" y="904441"/>
                </a:lnTo>
                <a:lnTo>
                  <a:pt x="452833" y="905667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14"/>
          <p:cNvSpPr txBox="1"/>
          <p:nvPr/>
        </p:nvSpPr>
        <p:spPr>
          <a:xfrm>
            <a:off x="4794089" y="1540624"/>
            <a:ext cx="183727" cy="35516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spcBef>
                <a:spcPts val="90"/>
              </a:spcBef>
            </a:pPr>
            <a:r>
              <a:rPr sz="2233" b="1" spc="3" dirty="0">
                <a:solidFill>
                  <a:srgbClr val="3D484E"/>
                </a:solidFill>
                <a:latin typeface="Trebuchet MS"/>
                <a:cs typeface="Trebuchet MS"/>
              </a:rPr>
              <a:t>1</a:t>
            </a:r>
            <a:endParaRPr sz="2233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117317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08792" y="0"/>
            <a:ext cx="6383208" cy="1361026"/>
          </a:xfrm>
          <a:custGeom>
            <a:avLst/>
            <a:gdLst/>
            <a:ahLst/>
            <a:cxnLst/>
            <a:rect l="l" t="t" r="r" b="b"/>
            <a:pathLst>
              <a:path w="9372600" h="1647825">
                <a:moveTo>
                  <a:pt x="9372599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9372599" y="0"/>
                </a:lnTo>
                <a:lnTo>
                  <a:pt x="9372599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38852" y="-39504"/>
            <a:ext cx="5299955" cy="1400530"/>
          </a:xfrm>
        </p:spPr>
        <p:txBody>
          <a:bodyPr/>
          <a:lstStyle/>
          <a:p>
            <a:r>
              <a:rPr lang="fr-BE" dirty="0"/>
              <a:t>- Phase 2 -  Récolte des projets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62292" y="103504"/>
            <a:ext cx="6968786" cy="6537917"/>
            <a:chOff x="243437" y="155255"/>
            <a:chExt cx="10453179" cy="9806876"/>
          </a:xfrm>
        </p:grpSpPr>
        <p:sp>
          <p:nvSpPr>
            <p:cNvPr id="5" name="object 5"/>
            <p:cNvSpPr/>
            <p:nvPr/>
          </p:nvSpPr>
          <p:spPr>
            <a:xfrm>
              <a:off x="243437" y="155255"/>
              <a:ext cx="8343899" cy="7810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369288" y="287345"/>
              <a:ext cx="745490" cy="296545"/>
            </a:xfrm>
            <a:custGeom>
              <a:avLst/>
              <a:gdLst/>
              <a:ahLst/>
              <a:cxnLst/>
              <a:rect l="l" t="t" r="r" b="b"/>
              <a:pathLst>
                <a:path w="745490" h="296545">
                  <a:moveTo>
                    <a:pt x="745177" y="296122"/>
                  </a:moveTo>
                  <a:lnTo>
                    <a:pt x="0" y="296122"/>
                  </a:lnTo>
                  <a:lnTo>
                    <a:pt x="0" y="0"/>
                  </a:lnTo>
                  <a:lnTo>
                    <a:pt x="745177" y="0"/>
                  </a:lnTo>
                  <a:lnTo>
                    <a:pt x="745177" y="2961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4224696" y="5308216"/>
              <a:ext cx="6471920" cy="4653915"/>
            </a:xfrm>
            <a:custGeom>
              <a:avLst/>
              <a:gdLst/>
              <a:ahLst/>
              <a:cxnLst/>
              <a:rect l="l" t="t" r="r" b="b"/>
              <a:pathLst>
                <a:path w="6471920" h="4653915">
                  <a:moveTo>
                    <a:pt x="6471455" y="4653552"/>
                  </a:moveTo>
                  <a:lnTo>
                    <a:pt x="0" y="4653552"/>
                  </a:lnTo>
                  <a:lnTo>
                    <a:pt x="0" y="0"/>
                  </a:lnTo>
                  <a:lnTo>
                    <a:pt x="6471455" y="0"/>
                  </a:lnTo>
                  <a:lnTo>
                    <a:pt x="6471455" y="4653552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4415388" y="5520326"/>
              <a:ext cx="6095999" cy="42481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3833558" y="3427488"/>
              <a:ext cx="581829" cy="2092838"/>
            </a:xfrm>
            <a:custGeom>
              <a:avLst/>
              <a:gdLst/>
              <a:ahLst/>
              <a:cxnLst/>
              <a:rect l="l" t="t" r="r" b="b"/>
              <a:pathLst>
                <a:path w="582295" h="2426970">
                  <a:moveTo>
                    <a:pt x="581837" y="2426347"/>
                  </a:moveTo>
                  <a:lnTo>
                    <a:pt x="575297" y="2374722"/>
                  </a:lnTo>
                  <a:lnTo>
                    <a:pt x="568642" y="2326348"/>
                  </a:lnTo>
                  <a:lnTo>
                    <a:pt x="560806" y="2278151"/>
                  </a:lnTo>
                  <a:lnTo>
                    <a:pt x="551713" y="2230132"/>
                  </a:lnTo>
                  <a:lnTo>
                    <a:pt x="541261" y="2182330"/>
                  </a:lnTo>
                  <a:lnTo>
                    <a:pt x="529297" y="2134730"/>
                  </a:lnTo>
                  <a:lnTo>
                    <a:pt x="515683" y="2087384"/>
                  </a:lnTo>
                  <a:lnTo>
                    <a:pt x="500100" y="2040318"/>
                  </a:lnTo>
                  <a:lnTo>
                    <a:pt x="481444" y="1993709"/>
                  </a:lnTo>
                  <a:lnTo>
                    <a:pt x="478713" y="2018779"/>
                  </a:lnTo>
                  <a:lnTo>
                    <a:pt x="476973" y="2043696"/>
                  </a:lnTo>
                  <a:lnTo>
                    <a:pt x="476008" y="2068512"/>
                  </a:lnTo>
                  <a:lnTo>
                    <a:pt x="475589" y="2093239"/>
                  </a:lnTo>
                  <a:lnTo>
                    <a:pt x="475665" y="2117902"/>
                  </a:lnTo>
                  <a:lnTo>
                    <a:pt x="477100" y="2167039"/>
                  </a:lnTo>
                  <a:lnTo>
                    <a:pt x="482168" y="2240305"/>
                  </a:lnTo>
                  <a:lnTo>
                    <a:pt x="487273" y="2288908"/>
                  </a:lnTo>
                  <a:lnTo>
                    <a:pt x="491591" y="2321801"/>
                  </a:lnTo>
                  <a:lnTo>
                    <a:pt x="490880" y="2320734"/>
                  </a:lnTo>
                  <a:lnTo>
                    <a:pt x="463105" y="2277351"/>
                  </a:lnTo>
                  <a:lnTo>
                    <a:pt x="436270" y="2233384"/>
                  </a:lnTo>
                  <a:lnTo>
                    <a:pt x="410375" y="2188870"/>
                  </a:lnTo>
                  <a:lnTo>
                    <a:pt x="385445" y="2143823"/>
                  </a:lnTo>
                  <a:lnTo>
                    <a:pt x="361467" y="2098281"/>
                  </a:lnTo>
                  <a:lnTo>
                    <a:pt x="338264" y="2052332"/>
                  </a:lnTo>
                  <a:lnTo>
                    <a:pt x="316026" y="2005914"/>
                  </a:lnTo>
                  <a:lnTo>
                    <a:pt x="294728" y="1959063"/>
                  </a:lnTo>
                  <a:lnTo>
                    <a:pt x="274396" y="1911794"/>
                  </a:lnTo>
                  <a:lnTo>
                    <a:pt x="255028" y="1864118"/>
                  </a:lnTo>
                  <a:lnTo>
                    <a:pt x="236639" y="1816061"/>
                  </a:lnTo>
                  <a:lnTo>
                    <a:pt x="219214" y="1767649"/>
                  </a:lnTo>
                  <a:lnTo>
                    <a:pt x="202755" y="1718906"/>
                  </a:lnTo>
                  <a:lnTo>
                    <a:pt x="187286" y="1669859"/>
                  </a:lnTo>
                  <a:lnTo>
                    <a:pt x="172783" y="1620507"/>
                  </a:lnTo>
                  <a:lnTo>
                    <a:pt x="159258" y="1570875"/>
                  </a:lnTo>
                  <a:lnTo>
                    <a:pt x="146723" y="1521002"/>
                  </a:lnTo>
                  <a:lnTo>
                    <a:pt x="135153" y="1470888"/>
                  </a:lnTo>
                  <a:lnTo>
                    <a:pt x="124587" y="1420558"/>
                  </a:lnTo>
                  <a:lnTo>
                    <a:pt x="114998" y="1370025"/>
                  </a:lnTo>
                  <a:lnTo>
                    <a:pt x="106400" y="1319326"/>
                  </a:lnTo>
                  <a:lnTo>
                    <a:pt x="98793" y="1268476"/>
                  </a:lnTo>
                  <a:lnTo>
                    <a:pt x="92189" y="1217485"/>
                  </a:lnTo>
                  <a:lnTo>
                    <a:pt x="86360" y="1166406"/>
                  </a:lnTo>
                  <a:lnTo>
                    <a:pt x="81534" y="1115212"/>
                  </a:lnTo>
                  <a:lnTo>
                    <a:pt x="77698" y="1063929"/>
                  </a:lnTo>
                  <a:lnTo>
                    <a:pt x="74866" y="1012583"/>
                  </a:lnTo>
                  <a:lnTo>
                    <a:pt x="73037" y="961199"/>
                  </a:lnTo>
                  <a:lnTo>
                    <a:pt x="72224" y="909777"/>
                  </a:lnTo>
                  <a:lnTo>
                    <a:pt x="72415" y="858354"/>
                  </a:lnTo>
                  <a:lnTo>
                    <a:pt x="73609" y="806945"/>
                  </a:lnTo>
                  <a:lnTo>
                    <a:pt x="75831" y="755561"/>
                  </a:lnTo>
                  <a:lnTo>
                    <a:pt x="79070" y="704240"/>
                  </a:lnTo>
                  <a:lnTo>
                    <a:pt x="83337" y="652983"/>
                  </a:lnTo>
                  <a:lnTo>
                    <a:pt x="88620" y="601814"/>
                  </a:lnTo>
                  <a:lnTo>
                    <a:pt x="94932" y="550773"/>
                  </a:lnTo>
                  <a:lnTo>
                    <a:pt x="102273" y="499859"/>
                  </a:lnTo>
                  <a:lnTo>
                    <a:pt x="110655" y="449110"/>
                  </a:lnTo>
                  <a:lnTo>
                    <a:pt x="120078" y="398526"/>
                  </a:lnTo>
                  <a:lnTo>
                    <a:pt x="130517" y="348157"/>
                  </a:lnTo>
                  <a:lnTo>
                    <a:pt x="141998" y="298005"/>
                  </a:lnTo>
                  <a:lnTo>
                    <a:pt x="154343" y="248056"/>
                  </a:lnTo>
                  <a:lnTo>
                    <a:pt x="167741" y="198361"/>
                  </a:lnTo>
                  <a:lnTo>
                    <a:pt x="182181" y="148945"/>
                  </a:lnTo>
                  <a:lnTo>
                    <a:pt x="197675" y="99860"/>
                  </a:lnTo>
                  <a:lnTo>
                    <a:pt x="214210" y="51092"/>
                  </a:lnTo>
                  <a:lnTo>
                    <a:pt x="231787" y="2692"/>
                  </a:lnTo>
                  <a:lnTo>
                    <a:pt x="224701" y="0"/>
                  </a:lnTo>
                  <a:lnTo>
                    <a:pt x="200444" y="46215"/>
                  </a:lnTo>
                  <a:lnTo>
                    <a:pt x="177914" y="93294"/>
                  </a:lnTo>
                  <a:lnTo>
                    <a:pt x="156972" y="141160"/>
                  </a:lnTo>
                  <a:lnTo>
                    <a:pt x="137439" y="189699"/>
                  </a:lnTo>
                  <a:lnTo>
                    <a:pt x="119189" y="238798"/>
                  </a:lnTo>
                  <a:lnTo>
                    <a:pt x="102044" y="288366"/>
                  </a:lnTo>
                  <a:lnTo>
                    <a:pt x="86461" y="338493"/>
                  </a:lnTo>
                  <a:lnTo>
                    <a:pt x="72212" y="389051"/>
                  </a:lnTo>
                  <a:lnTo>
                    <a:pt x="59296" y="440016"/>
                  </a:lnTo>
                  <a:lnTo>
                    <a:pt x="47663" y="491337"/>
                  </a:lnTo>
                  <a:lnTo>
                    <a:pt x="37312" y="542963"/>
                  </a:lnTo>
                  <a:lnTo>
                    <a:pt x="28194" y="594868"/>
                  </a:lnTo>
                  <a:lnTo>
                    <a:pt x="20980" y="643001"/>
                  </a:lnTo>
                  <a:lnTo>
                    <a:pt x="14820" y="691299"/>
                  </a:lnTo>
                  <a:lnTo>
                    <a:pt x="9740" y="739749"/>
                  </a:lnTo>
                  <a:lnTo>
                    <a:pt x="5715" y="788301"/>
                  </a:lnTo>
                  <a:lnTo>
                    <a:pt x="2755" y="836968"/>
                  </a:lnTo>
                  <a:lnTo>
                    <a:pt x="850" y="885685"/>
                  </a:lnTo>
                  <a:lnTo>
                    <a:pt x="0" y="934466"/>
                  </a:lnTo>
                  <a:lnTo>
                    <a:pt x="190" y="983246"/>
                  </a:lnTo>
                  <a:lnTo>
                    <a:pt x="1447" y="1032040"/>
                  </a:lnTo>
                  <a:lnTo>
                    <a:pt x="3746" y="1080795"/>
                  </a:lnTo>
                  <a:lnTo>
                    <a:pt x="7086" y="1129487"/>
                  </a:lnTo>
                  <a:lnTo>
                    <a:pt x="11455" y="1178102"/>
                  </a:lnTo>
                  <a:lnTo>
                    <a:pt x="16878" y="1226616"/>
                  </a:lnTo>
                  <a:lnTo>
                    <a:pt x="23317" y="1275003"/>
                  </a:lnTo>
                  <a:lnTo>
                    <a:pt x="30772" y="1323251"/>
                  </a:lnTo>
                  <a:lnTo>
                    <a:pt x="39255" y="1371320"/>
                  </a:lnTo>
                  <a:lnTo>
                    <a:pt x="48755" y="1419186"/>
                  </a:lnTo>
                  <a:lnTo>
                    <a:pt x="59283" y="1466850"/>
                  </a:lnTo>
                  <a:lnTo>
                    <a:pt x="70827" y="1514259"/>
                  </a:lnTo>
                  <a:lnTo>
                    <a:pt x="83375" y="1561401"/>
                  </a:lnTo>
                  <a:lnTo>
                    <a:pt x="96939" y="1608251"/>
                  </a:lnTo>
                  <a:lnTo>
                    <a:pt x="111518" y="1654771"/>
                  </a:lnTo>
                  <a:lnTo>
                    <a:pt x="127088" y="1700961"/>
                  </a:lnTo>
                  <a:lnTo>
                    <a:pt x="143675" y="1746770"/>
                  </a:lnTo>
                  <a:lnTo>
                    <a:pt x="161251" y="1792185"/>
                  </a:lnTo>
                  <a:lnTo>
                    <a:pt x="179819" y="1837194"/>
                  </a:lnTo>
                  <a:lnTo>
                    <a:pt x="201142" y="1885403"/>
                  </a:lnTo>
                  <a:lnTo>
                    <a:pt x="223596" y="1933041"/>
                  </a:lnTo>
                  <a:lnTo>
                    <a:pt x="247205" y="1980082"/>
                  </a:lnTo>
                  <a:lnTo>
                    <a:pt x="271995" y="2026475"/>
                  </a:lnTo>
                  <a:lnTo>
                    <a:pt x="297967" y="2072157"/>
                  </a:lnTo>
                  <a:lnTo>
                    <a:pt x="325132" y="2117090"/>
                  </a:lnTo>
                  <a:lnTo>
                    <a:pt x="353656" y="2161133"/>
                  </a:lnTo>
                  <a:lnTo>
                    <a:pt x="383159" y="2204453"/>
                  </a:lnTo>
                  <a:lnTo>
                    <a:pt x="413753" y="2246922"/>
                  </a:lnTo>
                  <a:lnTo>
                    <a:pt x="445566" y="2288387"/>
                  </a:lnTo>
                  <a:lnTo>
                    <a:pt x="478726" y="2328735"/>
                  </a:lnTo>
                  <a:lnTo>
                    <a:pt x="483552" y="2334196"/>
                  </a:lnTo>
                  <a:lnTo>
                    <a:pt x="470141" y="2332139"/>
                  </a:lnTo>
                  <a:lnTo>
                    <a:pt x="395503" y="2320366"/>
                  </a:lnTo>
                  <a:lnTo>
                    <a:pt x="376732" y="2317305"/>
                  </a:lnTo>
                  <a:lnTo>
                    <a:pt x="357886" y="2314283"/>
                  </a:lnTo>
                  <a:lnTo>
                    <a:pt x="319938" y="2308314"/>
                  </a:lnTo>
                  <a:lnTo>
                    <a:pt x="281559" y="2302535"/>
                  </a:lnTo>
                  <a:lnTo>
                    <a:pt x="242392" y="2297620"/>
                  </a:lnTo>
                  <a:lnTo>
                    <a:pt x="258483" y="2309330"/>
                  </a:lnTo>
                  <a:lnTo>
                    <a:pt x="291960" y="2330373"/>
                  </a:lnTo>
                  <a:lnTo>
                    <a:pt x="326707" y="2349081"/>
                  </a:lnTo>
                  <a:lnTo>
                    <a:pt x="362458" y="2365692"/>
                  </a:lnTo>
                  <a:lnTo>
                    <a:pt x="399059" y="2380323"/>
                  </a:lnTo>
                  <a:lnTo>
                    <a:pt x="436372" y="2393111"/>
                  </a:lnTo>
                  <a:lnTo>
                    <a:pt x="474294" y="2404046"/>
                  </a:lnTo>
                  <a:lnTo>
                    <a:pt x="512711" y="2413127"/>
                  </a:lnTo>
                  <a:lnTo>
                    <a:pt x="532079" y="2416987"/>
                  </a:lnTo>
                  <a:lnTo>
                    <a:pt x="581837" y="2426347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350000" y="1757385"/>
            <a:ext cx="5040000" cy="97221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1867" b="1" spc="-4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NUMÉRIQUEMENT</a:t>
            </a:r>
            <a:endParaRPr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dépôt direct par les citoyens sur la plateforme 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1 projet = 1 vignette</a:t>
            </a:r>
            <a:endParaRPr sz="1733" spc="33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66000" y="3727645"/>
            <a:ext cx="4800000" cy="177377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algn="just">
              <a:spcBef>
                <a:spcPts val="1593"/>
              </a:spcBef>
            </a:pPr>
            <a:r>
              <a:rPr lang="fr-BE" sz="1867" b="1" spc="-4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BE" sz="1867" b="1" spc="17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BE" sz="1867" b="1" spc="-23" dirty="0">
                <a:solidFill>
                  <a:srgbClr val="57B15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PAPIER</a:t>
            </a:r>
            <a:endParaRPr lang="fr-BE" sz="18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pour toucher le plus grand nombre : participation possible via un formulaire papier.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endParaRPr lang="fr-BE" sz="667" spc="33" dirty="0">
              <a:solidFill>
                <a:srgbClr val="EBEB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&gt;&gt; encodage par la FRW sur la plateforme </a:t>
            </a:r>
          </a:p>
          <a:p>
            <a:pPr marL="8467" marR="3387">
              <a:lnSpc>
                <a:spcPct val="122200"/>
              </a:lnSpc>
              <a:spcBef>
                <a:spcPts val="63"/>
              </a:spcBef>
              <a:tabLst>
                <a:tab pos="448756" algn="l"/>
                <a:tab pos="1325100" algn="l"/>
                <a:tab pos="217392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centralisation pour le vote (phase 4).</a:t>
            </a:r>
          </a:p>
        </p:txBody>
      </p:sp>
    </p:spTree>
    <p:extLst>
      <p:ext uri="{BB962C8B-B14F-4D97-AF65-F5344CB8AC3E}">
        <p14:creationId xmlns:p14="http://schemas.microsoft.com/office/powerpoint/2010/main" val="1439824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05632" y="0"/>
            <a:ext cx="6086368" cy="1244684"/>
          </a:xfrm>
          <a:custGeom>
            <a:avLst/>
            <a:gdLst/>
            <a:ahLst/>
            <a:cxnLst/>
            <a:rect l="l" t="t" r="r" b="b"/>
            <a:pathLst>
              <a:path w="8963025" h="1647825">
                <a:moveTo>
                  <a:pt x="8963024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8963024" y="0"/>
                </a:lnTo>
                <a:lnTo>
                  <a:pt x="8963024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103936" y="788381"/>
            <a:ext cx="5835649" cy="5130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437726" y="-58446"/>
            <a:ext cx="5673917" cy="1361576"/>
          </a:xfrm>
        </p:spPr>
        <p:txBody>
          <a:bodyPr/>
          <a:lstStyle/>
          <a:p>
            <a:r>
              <a:rPr lang="fr-BE" dirty="0"/>
              <a:t>- Phase 3 -  Analyse et sélection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6259827" y="3353780"/>
            <a:ext cx="5777978" cy="2932105"/>
          </a:xfrm>
        </p:spPr>
        <p:txBody>
          <a:bodyPr>
            <a:noAutofit/>
          </a:bodyPr>
          <a:lstStyle/>
          <a:p>
            <a:r>
              <a:rPr lang="fr-BE" sz="2400" dirty="0"/>
              <a:t> travail fait en dehors de la plateforme.</a:t>
            </a:r>
          </a:p>
          <a:p>
            <a:endParaRPr lang="fr-BE" sz="2400" dirty="0"/>
          </a:p>
          <a:p>
            <a:r>
              <a:rPr lang="fr-BE" sz="2400" dirty="0"/>
              <a:t> sélection des projets recevables sur base de la grille d'analyse (document de référence SPW).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117004" y="1765693"/>
            <a:ext cx="3956050" cy="335199"/>
          </a:xfrm>
          <a:prstGeom prst="rect">
            <a:avLst/>
          </a:prstGeom>
          <a:solidFill>
            <a:srgbClr val="57B152"/>
          </a:solidFill>
        </p:spPr>
        <p:txBody>
          <a:bodyPr vert="horz" wrap="square" lIns="0" tIns="47413" rIns="0" bIns="0" rtlCol="0">
            <a:spAutoFit/>
          </a:bodyPr>
          <a:lstStyle/>
          <a:p>
            <a:pPr marL="71970">
              <a:spcBef>
                <a:spcPts val="373"/>
              </a:spcBef>
            </a:pPr>
            <a:r>
              <a:rPr sz="1867" b="1" spc="-43" dirty="0">
                <a:solidFill>
                  <a:srgbClr val="3D484E"/>
                </a:solidFill>
                <a:latin typeface="Palatino Linotype"/>
                <a:cs typeface="Palatino Linotype"/>
              </a:rPr>
              <a:t>COMITE </a:t>
            </a:r>
            <a:r>
              <a:rPr sz="1867" b="1" spc="-53" dirty="0">
                <a:solidFill>
                  <a:srgbClr val="3D484E"/>
                </a:solidFill>
                <a:latin typeface="Palatino Linotype"/>
                <a:cs typeface="Palatino Linotype"/>
              </a:rPr>
              <a:t>DE </a:t>
            </a:r>
            <a:r>
              <a:rPr sz="1867" b="1" spc="-37" dirty="0">
                <a:solidFill>
                  <a:srgbClr val="3D484E"/>
                </a:solidFill>
                <a:latin typeface="Palatino Linotype"/>
                <a:cs typeface="Palatino Linotype"/>
              </a:rPr>
              <a:t>SELECTION </a:t>
            </a:r>
            <a:r>
              <a:rPr sz="1867" b="1" spc="143" dirty="0">
                <a:solidFill>
                  <a:srgbClr val="3D484E"/>
                </a:solidFill>
                <a:latin typeface="Palatino Linotype"/>
                <a:cs typeface="Palatino Linotype"/>
              </a:rPr>
              <a:t>=</a:t>
            </a:r>
            <a:r>
              <a:rPr sz="1867" b="1" spc="197" dirty="0">
                <a:solidFill>
                  <a:srgbClr val="3D484E"/>
                </a:solidFill>
                <a:latin typeface="Palatino Linotype"/>
                <a:cs typeface="Palatino Linotype"/>
              </a:rPr>
              <a:t> </a:t>
            </a:r>
            <a:r>
              <a:rPr sz="1867" b="1" spc="-67" dirty="0">
                <a:solidFill>
                  <a:srgbClr val="3D484E"/>
                </a:solidFill>
                <a:latin typeface="Palatino Linotype"/>
                <a:cs typeface="Palatino Linotype"/>
              </a:rPr>
              <a:t>CLDR</a:t>
            </a:r>
            <a:endParaRPr sz="1867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72356" y="2199966"/>
            <a:ext cx="844550" cy="844550"/>
          </a:xfrm>
          <a:custGeom>
            <a:avLst/>
            <a:gdLst/>
            <a:ahLst/>
            <a:cxnLst/>
            <a:rect l="l" t="t" r="r" b="b"/>
            <a:pathLst>
              <a:path w="1266825" h="1266825">
                <a:moveTo>
                  <a:pt x="0" y="632066"/>
                </a:moveTo>
                <a:lnTo>
                  <a:pt x="1893" y="582638"/>
                </a:lnTo>
                <a:lnTo>
                  <a:pt x="7481" y="534252"/>
                </a:lnTo>
                <a:lnTo>
                  <a:pt x="16623" y="487048"/>
                </a:lnTo>
                <a:lnTo>
                  <a:pt x="29180" y="441163"/>
                </a:lnTo>
                <a:lnTo>
                  <a:pt x="45013" y="396738"/>
                </a:lnTo>
                <a:lnTo>
                  <a:pt x="63981" y="353911"/>
                </a:lnTo>
                <a:lnTo>
                  <a:pt x="85945" y="312821"/>
                </a:lnTo>
                <a:lnTo>
                  <a:pt x="110766" y="273607"/>
                </a:lnTo>
                <a:lnTo>
                  <a:pt x="138303" y="236409"/>
                </a:lnTo>
                <a:lnTo>
                  <a:pt x="168418" y="201365"/>
                </a:lnTo>
                <a:lnTo>
                  <a:pt x="200970" y="168615"/>
                </a:lnTo>
                <a:lnTo>
                  <a:pt x="235821" y="138297"/>
                </a:lnTo>
                <a:lnTo>
                  <a:pt x="272830" y="110550"/>
                </a:lnTo>
                <a:lnTo>
                  <a:pt x="311858" y="85513"/>
                </a:lnTo>
                <a:lnTo>
                  <a:pt x="352764" y="63326"/>
                </a:lnTo>
                <a:lnTo>
                  <a:pt x="395411" y="44128"/>
                </a:lnTo>
                <a:lnTo>
                  <a:pt x="439658" y="28057"/>
                </a:lnTo>
                <a:lnTo>
                  <a:pt x="485365" y="15253"/>
                </a:lnTo>
                <a:lnTo>
                  <a:pt x="532392" y="5854"/>
                </a:lnTo>
                <a:lnTo>
                  <a:pt x="580601" y="0"/>
                </a:lnTo>
                <a:lnTo>
                  <a:pt x="580601" y="874647"/>
                </a:lnTo>
                <a:lnTo>
                  <a:pt x="444117" y="737893"/>
                </a:lnTo>
                <a:lnTo>
                  <a:pt x="369469" y="812684"/>
                </a:lnTo>
                <a:lnTo>
                  <a:pt x="596072" y="1039699"/>
                </a:lnTo>
                <a:lnTo>
                  <a:pt x="613508" y="1051358"/>
                </a:lnTo>
                <a:lnTo>
                  <a:pt x="633372" y="1055245"/>
                </a:lnTo>
                <a:lnTo>
                  <a:pt x="653249" y="1051358"/>
                </a:lnTo>
                <a:lnTo>
                  <a:pt x="670720" y="1039699"/>
                </a:lnTo>
                <a:lnTo>
                  <a:pt x="897323" y="812636"/>
                </a:lnTo>
                <a:lnTo>
                  <a:pt x="822739" y="737830"/>
                </a:lnTo>
                <a:lnTo>
                  <a:pt x="686191" y="874647"/>
                </a:lnTo>
                <a:lnTo>
                  <a:pt x="686191" y="0"/>
                </a:lnTo>
                <a:lnTo>
                  <a:pt x="734407" y="5854"/>
                </a:lnTo>
                <a:lnTo>
                  <a:pt x="781440" y="15253"/>
                </a:lnTo>
                <a:lnTo>
                  <a:pt x="827152" y="28057"/>
                </a:lnTo>
                <a:lnTo>
                  <a:pt x="871403" y="44128"/>
                </a:lnTo>
                <a:lnTo>
                  <a:pt x="914053" y="63326"/>
                </a:lnTo>
                <a:lnTo>
                  <a:pt x="954963" y="85513"/>
                </a:lnTo>
                <a:lnTo>
                  <a:pt x="993992" y="110550"/>
                </a:lnTo>
                <a:lnTo>
                  <a:pt x="1031003" y="138297"/>
                </a:lnTo>
                <a:lnTo>
                  <a:pt x="1065855" y="168615"/>
                </a:lnTo>
                <a:lnTo>
                  <a:pt x="1098408" y="201365"/>
                </a:lnTo>
                <a:lnTo>
                  <a:pt x="1128523" y="236409"/>
                </a:lnTo>
                <a:lnTo>
                  <a:pt x="1156061" y="273607"/>
                </a:lnTo>
                <a:lnTo>
                  <a:pt x="1180881" y="312821"/>
                </a:lnTo>
                <a:lnTo>
                  <a:pt x="1202845" y="353911"/>
                </a:lnTo>
                <a:lnTo>
                  <a:pt x="1221813" y="396738"/>
                </a:lnTo>
                <a:lnTo>
                  <a:pt x="1237645" y="441163"/>
                </a:lnTo>
                <a:lnTo>
                  <a:pt x="1250202" y="487048"/>
                </a:lnTo>
                <a:lnTo>
                  <a:pt x="1259344" y="534252"/>
                </a:lnTo>
                <a:lnTo>
                  <a:pt x="1264931" y="582638"/>
                </a:lnTo>
                <a:lnTo>
                  <a:pt x="1266824" y="632066"/>
                </a:lnTo>
                <a:lnTo>
                  <a:pt x="1265087" y="679440"/>
                </a:lnTo>
                <a:lnTo>
                  <a:pt x="1259956" y="725868"/>
                </a:lnTo>
                <a:lnTo>
                  <a:pt x="1251554" y="771228"/>
                </a:lnTo>
                <a:lnTo>
                  <a:pt x="1240005" y="815396"/>
                </a:lnTo>
                <a:lnTo>
                  <a:pt x="1225429" y="858251"/>
                </a:lnTo>
                <a:lnTo>
                  <a:pt x="1207950" y="899669"/>
                </a:lnTo>
                <a:lnTo>
                  <a:pt x="1187690" y="939527"/>
                </a:lnTo>
                <a:lnTo>
                  <a:pt x="1164772" y="977703"/>
                </a:lnTo>
                <a:lnTo>
                  <a:pt x="1139318" y="1014075"/>
                </a:lnTo>
                <a:lnTo>
                  <a:pt x="1111452" y="1048518"/>
                </a:lnTo>
                <a:lnTo>
                  <a:pt x="1081294" y="1080912"/>
                </a:lnTo>
                <a:lnTo>
                  <a:pt x="1048968" y="1111132"/>
                </a:lnTo>
                <a:lnTo>
                  <a:pt x="1014597" y="1139057"/>
                </a:lnTo>
                <a:lnTo>
                  <a:pt x="978302" y="1164564"/>
                </a:lnTo>
                <a:lnTo>
                  <a:pt x="940207" y="1187529"/>
                </a:lnTo>
                <a:lnTo>
                  <a:pt x="900433" y="1207830"/>
                </a:lnTo>
                <a:lnTo>
                  <a:pt x="859104" y="1225345"/>
                </a:lnTo>
                <a:lnTo>
                  <a:pt x="816342" y="1239950"/>
                </a:lnTo>
                <a:lnTo>
                  <a:pt x="772269" y="1251524"/>
                </a:lnTo>
                <a:lnTo>
                  <a:pt x="727008" y="1259942"/>
                </a:lnTo>
                <a:lnTo>
                  <a:pt x="680682" y="1265083"/>
                </a:lnTo>
                <a:lnTo>
                  <a:pt x="633412" y="1266824"/>
                </a:lnTo>
                <a:lnTo>
                  <a:pt x="586142" y="1265083"/>
                </a:lnTo>
                <a:lnTo>
                  <a:pt x="539816" y="1259942"/>
                </a:lnTo>
                <a:lnTo>
                  <a:pt x="494555" y="1251524"/>
                </a:lnTo>
                <a:lnTo>
                  <a:pt x="450482" y="1239950"/>
                </a:lnTo>
                <a:lnTo>
                  <a:pt x="407720" y="1225345"/>
                </a:lnTo>
                <a:lnTo>
                  <a:pt x="366391" y="1207830"/>
                </a:lnTo>
                <a:lnTo>
                  <a:pt x="326617" y="1187529"/>
                </a:lnTo>
                <a:lnTo>
                  <a:pt x="288522" y="1164564"/>
                </a:lnTo>
                <a:lnTo>
                  <a:pt x="252227" y="1139057"/>
                </a:lnTo>
                <a:lnTo>
                  <a:pt x="217856" y="1111132"/>
                </a:lnTo>
                <a:lnTo>
                  <a:pt x="185530" y="1080912"/>
                </a:lnTo>
                <a:lnTo>
                  <a:pt x="155372" y="1048518"/>
                </a:lnTo>
                <a:lnTo>
                  <a:pt x="127505" y="1014075"/>
                </a:lnTo>
                <a:lnTo>
                  <a:pt x="102052" y="977703"/>
                </a:lnTo>
                <a:lnTo>
                  <a:pt x="79134" y="939527"/>
                </a:lnTo>
                <a:lnTo>
                  <a:pt x="58874" y="899669"/>
                </a:lnTo>
                <a:lnTo>
                  <a:pt x="41395" y="858251"/>
                </a:lnTo>
                <a:lnTo>
                  <a:pt x="26819" y="815396"/>
                </a:lnTo>
                <a:lnTo>
                  <a:pt x="15269" y="771228"/>
                </a:lnTo>
                <a:lnTo>
                  <a:pt x="6868" y="725868"/>
                </a:lnTo>
                <a:lnTo>
                  <a:pt x="1737" y="679440"/>
                </a:lnTo>
                <a:lnTo>
                  <a:pt x="0" y="632066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2391317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0587" y="0"/>
            <a:ext cx="12192000" cy="1283027"/>
          </a:xfrm>
          <a:custGeom>
            <a:avLst/>
            <a:gdLst/>
            <a:ahLst/>
            <a:cxnLst/>
            <a:rect l="l" t="t" r="r" b="b"/>
            <a:pathLst>
              <a:path w="17935575" h="1647825">
                <a:moveTo>
                  <a:pt x="17935573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17935573" y="0"/>
                </a:lnTo>
                <a:lnTo>
                  <a:pt x="17935573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3649" y="247019"/>
            <a:ext cx="9404723" cy="785898"/>
          </a:xfrm>
        </p:spPr>
        <p:txBody>
          <a:bodyPr/>
          <a:lstStyle/>
          <a:p>
            <a:r>
              <a:rPr lang="fr-BE" dirty="0"/>
              <a:t>- Phase 4 -  Vote des citoyens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016000" y="4504402"/>
            <a:ext cx="4851400" cy="720219"/>
          </a:xfrm>
          <a:prstGeom prst="rect">
            <a:avLst/>
          </a:prstGeom>
        </p:spPr>
        <p:txBody>
          <a:bodyPr vert="horz" wrap="square" lIns="0" tIns="80857" rIns="0" bIns="0" rtlCol="0">
            <a:spAutoFit/>
          </a:bodyPr>
          <a:lstStyle/>
          <a:p>
            <a:pPr marL="8467">
              <a:spcBef>
                <a:spcPts val="637"/>
              </a:spcBef>
            </a:pPr>
            <a:r>
              <a:rPr sz="2000" b="1" spc="-80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VOTE </a:t>
            </a:r>
            <a:r>
              <a:rPr sz="2000" b="1" spc="-70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CITOYEN</a:t>
            </a:r>
            <a:r>
              <a:rPr sz="2000" b="1" spc="-17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 </a:t>
            </a:r>
            <a:r>
              <a:rPr sz="2000" b="1" spc="-63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UNIQUEMENT</a:t>
            </a:r>
            <a:endParaRPr sz="2000" dirty="0">
              <a:latin typeface="Palatino Linotype" panose="02040502050505030304" pitchFamily="18" charset="0"/>
              <a:cs typeface="Arial"/>
            </a:endParaRPr>
          </a:p>
          <a:p>
            <a:pPr marL="157911" indent="-149867">
              <a:spcBef>
                <a:spcPts val="523"/>
              </a:spcBef>
              <a:buChar char="&gt;"/>
              <a:tabLst>
                <a:tab pos="158335" algn="l"/>
              </a:tabLst>
            </a:pP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la PLATEFORME + </a:t>
            </a:r>
            <a:r>
              <a:rPr sz="1733" spc="33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PAPIER</a:t>
            </a:r>
          </a:p>
        </p:txBody>
      </p:sp>
      <p:sp>
        <p:nvSpPr>
          <p:cNvPr id="7" name="object 7"/>
          <p:cNvSpPr/>
          <p:nvPr/>
        </p:nvSpPr>
        <p:spPr>
          <a:xfrm>
            <a:off x="2540000" y="3799305"/>
            <a:ext cx="711200" cy="696495"/>
          </a:xfrm>
          <a:custGeom>
            <a:avLst/>
            <a:gdLst/>
            <a:ahLst/>
            <a:cxnLst/>
            <a:rect l="l" t="t" r="r" b="b"/>
            <a:pathLst>
              <a:path w="861694" h="861695">
                <a:moveTo>
                  <a:pt x="430685" y="861371"/>
                </a:moveTo>
                <a:lnTo>
                  <a:pt x="388471" y="859298"/>
                </a:lnTo>
                <a:lnTo>
                  <a:pt x="346663" y="853096"/>
                </a:lnTo>
                <a:lnTo>
                  <a:pt x="305664" y="842826"/>
                </a:lnTo>
                <a:lnTo>
                  <a:pt x="265869" y="828587"/>
                </a:lnTo>
                <a:lnTo>
                  <a:pt x="227661" y="810517"/>
                </a:lnTo>
                <a:lnTo>
                  <a:pt x="191409" y="788788"/>
                </a:lnTo>
                <a:lnTo>
                  <a:pt x="157461" y="763610"/>
                </a:lnTo>
                <a:lnTo>
                  <a:pt x="126144" y="735226"/>
                </a:lnTo>
                <a:lnTo>
                  <a:pt x="97761" y="703910"/>
                </a:lnTo>
                <a:lnTo>
                  <a:pt x="72583" y="669962"/>
                </a:lnTo>
                <a:lnTo>
                  <a:pt x="50854" y="633709"/>
                </a:lnTo>
                <a:lnTo>
                  <a:pt x="32784" y="595502"/>
                </a:lnTo>
                <a:lnTo>
                  <a:pt x="18545" y="555707"/>
                </a:lnTo>
                <a:lnTo>
                  <a:pt x="8275" y="514708"/>
                </a:lnTo>
                <a:lnTo>
                  <a:pt x="2073" y="472900"/>
                </a:lnTo>
                <a:lnTo>
                  <a:pt x="0" y="430685"/>
                </a:lnTo>
                <a:lnTo>
                  <a:pt x="129" y="420113"/>
                </a:lnTo>
                <a:lnTo>
                  <a:pt x="3239" y="377962"/>
                </a:lnTo>
                <a:lnTo>
                  <a:pt x="10465" y="336318"/>
                </a:lnTo>
                <a:lnTo>
                  <a:pt x="21738" y="295584"/>
                </a:lnTo>
                <a:lnTo>
                  <a:pt x="36949" y="256151"/>
                </a:lnTo>
                <a:lnTo>
                  <a:pt x="55953" y="218398"/>
                </a:lnTo>
                <a:lnTo>
                  <a:pt x="78565" y="182690"/>
                </a:lnTo>
                <a:lnTo>
                  <a:pt x="104568" y="149371"/>
                </a:lnTo>
                <a:lnTo>
                  <a:pt x="133712" y="118760"/>
                </a:lnTo>
                <a:lnTo>
                  <a:pt x="165716" y="91154"/>
                </a:lnTo>
                <a:lnTo>
                  <a:pt x="200272" y="66817"/>
                </a:lnTo>
                <a:lnTo>
                  <a:pt x="237047" y="45985"/>
                </a:lnTo>
                <a:lnTo>
                  <a:pt x="275687" y="28857"/>
                </a:lnTo>
                <a:lnTo>
                  <a:pt x="315819" y="15600"/>
                </a:lnTo>
                <a:lnTo>
                  <a:pt x="357058" y="6339"/>
                </a:lnTo>
                <a:lnTo>
                  <a:pt x="399005" y="1166"/>
                </a:lnTo>
                <a:lnTo>
                  <a:pt x="430685" y="0"/>
                </a:lnTo>
                <a:lnTo>
                  <a:pt x="441258" y="129"/>
                </a:lnTo>
                <a:lnTo>
                  <a:pt x="483409" y="3239"/>
                </a:lnTo>
                <a:lnTo>
                  <a:pt x="525052" y="10465"/>
                </a:lnTo>
                <a:lnTo>
                  <a:pt x="565787" y="21738"/>
                </a:lnTo>
                <a:lnTo>
                  <a:pt x="605220" y="36949"/>
                </a:lnTo>
                <a:lnTo>
                  <a:pt x="642973" y="55953"/>
                </a:lnTo>
                <a:lnTo>
                  <a:pt x="678681" y="78565"/>
                </a:lnTo>
                <a:lnTo>
                  <a:pt x="712000" y="104568"/>
                </a:lnTo>
                <a:lnTo>
                  <a:pt x="742611" y="133712"/>
                </a:lnTo>
                <a:lnTo>
                  <a:pt x="770217" y="165716"/>
                </a:lnTo>
                <a:lnTo>
                  <a:pt x="794554" y="200272"/>
                </a:lnTo>
                <a:lnTo>
                  <a:pt x="815386" y="237047"/>
                </a:lnTo>
                <a:lnTo>
                  <a:pt x="832514" y="275687"/>
                </a:lnTo>
                <a:lnTo>
                  <a:pt x="845771" y="315819"/>
                </a:lnTo>
                <a:lnTo>
                  <a:pt x="855031" y="357058"/>
                </a:lnTo>
                <a:lnTo>
                  <a:pt x="860205" y="399005"/>
                </a:lnTo>
                <a:lnTo>
                  <a:pt x="861371" y="430685"/>
                </a:lnTo>
                <a:lnTo>
                  <a:pt x="861242" y="441258"/>
                </a:lnTo>
                <a:lnTo>
                  <a:pt x="858132" y="483409"/>
                </a:lnTo>
                <a:lnTo>
                  <a:pt x="850906" y="525052"/>
                </a:lnTo>
                <a:lnTo>
                  <a:pt x="839633" y="565787"/>
                </a:lnTo>
                <a:lnTo>
                  <a:pt x="824422" y="605220"/>
                </a:lnTo>
                <a:lnTo>
                  <a:pt x="805418" y="642973"/>
                </a:lnTo>
                <a:lnTo>
                  <a:pt x="782806" y="678681"/>
                </a:lnTo>
                <a:lnTo>
                  <a:pt x="756803" y="712000"/>
                </a:lnTo>
                <a:lnTo>
                  <a:pt x="727659" y="742611"/>
                </a:lnTo>
                <a:lnTo>
                  <a:pt x="695655" y="770217"/>
                </a:lnTo>
                <a:lnTo>
                  <a:pt x="661099" y="794554"/>
                </a:lnTo>
                <a:lnTo>
                  <a:pt x="624324" y="815386"/>
                </a:lnTo>
                <a:lnTo>
                  <a:pt x="585684" y="832514"/>
                </a:lnTo>
                <a:lnTo>
                  <a:pt x="545552" y="845771"/>
                </a:lnTo>
                <a:lnTo>
                  <a:pt x="504313" y="855031"/>
                </a:lnTo>
                <a:lnTo>
                  <a:pt x="462366" y="860205"/>
                </a:lnTo>
                <a:lnTo>
                  <a:pt x="430685" y="861371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2786114" y="3878804"/>
            <a:ext cx="218972" cy="52292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sz="3334" b="1" spc="-3" dirty="0">
                <a:solidFill>
                  <a:srgbClr val="3D484E"/>
                </a:solidFill>
                <a:latin typeface="Palatino Linotype" panose="02040502050505030304" pitchFamily="18" charset="0"/>
                <a:cs typeface="Trebuchet MS"/>
              </a:rPr>
              <a:t>1</a:t>
            </a:r>
            <a:endParaRPr sz="3334" dirty="0">
              <a:latin typeface="Palatino Linotype" panose="02040502050505030304" pitchFamily="18" charset="0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18764" y="1377103"/>
            <a:ext cx="10836847" cy="2136525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R="3387" indent="7409" algn="ctr">
              <a:lnSpc>
                <a:spcPct val="116700"/>
              </a:lnSpc>
              <a:spcBef>
                <a:spcPts val="63"/>
              </a:spcBef>
            </a:pPr>
            <a:r>
              <a:rPr lang="fr-BE" sz="2667" b="1" spc="33" dirty="0">
                <a:solidFill>
                  <a:srgbClr val="57B152"/>
                </a:solidFill>
                <a:latin typeface="Palatino Linotype"/>
                <a:cs typeface="Palatino Linotype"/>
              </a:rPr>
              <a:t>Le </a:t>
            </a:r>
            <a:r>
              <a:rPr lang="fr-BE" sz="2667" b="1" spc="53" dirty="0">
                <a:solidFill>
                  <a:srgbClr val="57B152"/>
                </a:solidFill>
                <a:latin typeface="Palatino Linotype"/>
                <a:cs typeface="Palatino Linotype"/>
              </a:rPr>
              <a:t>vote </a:t>
            </a:r>
            <a:r>
              <a:rPr lang="fr-BE" sz="2667" b="1" spc="40" dirty="0">
                <a:solidFill>
                  <a:srgbClr val="57B152"/>
                </a:solidFill>
                <a:latin typeface="Palatino Linotype"/>
                <a:cs typeface="Palatino Linotype"/>
              </a:rPr>
              <a:t>des </a:t>
            </a:r>
            <a:r>
              <a:rPr lang="fr-BE" sz="2667" b="1" spc="63" dirty="0">
                <a:solidFill>
                  <a:srgbClr val="57B152"/>
                </a:solidFill>
                <a:latin typeface="Palatino Linotype"/>
                <a:cs typeface="Palatino Linotype"/>
              </a:rPr>
              <a:t>citoyens </a:t>
            </a:r>
            <a:r>
              <a:rPr lang="fr-BE" sz="2667" b="1" spc="47" dirty="0">
                <a:solidFill>
                  <a:srgbClr val="57B152"/>
                </a:solidFill>
                <a:latin typeface="Palatino Linotype"/>
                <a:cs typeface="Palatino Linotype"/>
              </a:rPr>
              <a:t>a </a:t>
            </a:r>
            <a:r>
              <a:rPr lang="fr-BE" sz="2667" b="1" spc="7" dirty="0">
                <a:solidFill>
                  <a:srgbClr val="57B152"/>
                </a:solidFill>
                <a:latin typeface="Palatino Linotype"/>
                <a:cs typeface="Palatino Linotype"/>
              </a:rPr>
              <a:t>lieu </a:t>
            </a:r>
            <a:r>
              <a:rPr lang="fr-BE" sz="2667" b="1" spc="33" dirty="0">
                <a:solidFill>
                  <a:srgbClr val="57B152"/>
                </a:solidFill>
                <a:latin typeface="Palatino Linotype"/>
                <a:cs typeface="Palatino Linotype"/>
              </a:rPr>
              <a:t>si </a:t>
            </a:r>
            <a:r>
              <a:rPr lang="fr-BE" sz="2667" b="1" spc="17" dirty="0">
                <a:solidFill>
                  <a:srgbClr val="57B152"/>
                </a:solidFill>
                <a:latin typeface="Palatino Linotype"/>
                <a:cs typeface="Palatino Linotype"/>
              </a:rPr>
              <a:t>le </a:t>
            </a:r>
            <a:r>
              <a:rPr lang="fr-BE" sz="2667" b="1" spc="76" dirty="0">
                <a:solidFill>
                  <a:srgbClr val="57B152"/>
                </a:solidFill>
                <a:latin typeface="Palatino Linotype"/>
                <a:cs typeface="Palatino Linotype"/>
              </a:rPr>
              <a:t>montant </a:t>
            </a:r>
            <a:r>
              <a:rPr lang="fr-BE" sz="2667" b="1" spc="40" dirty="0">
                <a:solidFill>
                  <a:srgbClr val="57B152"/>
                </a:solidFill>
                <a:latin typeface="Palatino Linotype"/>
                <a:cs typeface="Palatino Linotype"/>
              </a:rPr>
              <a:t>des </a:t>
            </a:r>
            <a:r>
              <a:rPr lang="fr-BE" sz="2667" b="1" spc="60" dirty="0">
                <a:solidFill>
                  <a:srgbClr val="57B152"/>
                </a:solidFill>
                <a:latin typeface="Palatino Linotype"/>
                <a:cs typeface="Palatino Linotype"/>
              </a:rPr>
              <a:t>projets </a:t>
            </a:r>
            <a:r>
              <a:rPr lang="fr-BE" sz="2667" b="1" spc="53" dirty="0">
                <a:solidFill>
                  <a:srgbClr val="57B152"/>
                </a:solidFill>
                <a:latin typeface="Palatino Linotype"/>
                <a:cs typeface="Palatino Linotype"/>
              </a:rPr>
              <a:t>recevables </a:t>
            </a:r>
            <a:r>
              <a:rPr lang="fr-BE" sz="2667" b="1" spc="57" dirty="0">
                <a:solidFill>
                  <a:srgbClr val="57B152"/>
                </a:solidFill>
                <a:latin typeface="Palatino Linotype"/>
                <a:cs typeface="Palatino Linotype"/>
              </a:rPr>
              <a:t>dépasse</a:t>
            </a:r>
            <a:r>
              <a:rPr lang="fr-BE" sz="2667" b="1" spc="-203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667" b="1" spc="17" dirty="0">
                <a:solidFill>
                  <a:srgbClr val="57B152"/>
                </a:solidFill>
                <a:latin typeface="Palatino Linotype"/>
                <a:cs typeface="Palatino Linotype"/>
              </a:rPr>
              <a:t>le </a:t>
            </a:r>
            <a:r>
              <a:rPr lang="fr-BE" sz="2667" b="1" spc="76" dirty="0">
                <a:solidFill>
                  <a:srgbClr val="57B152"/>
                </a:solidFill>
                <a:latin typeface="Palatino Linotype"/>
                <a:cs typeface="Palatino Linotype"/>
              </a:rPr>
              <a:t>montant </a:t>
            </a:r>
            <a:r>
              <a:rPr lang="fr-BE" sz="2667" b="1" spc="67" dirty="0">
                <a:solidFill>
                  <a:srgbClr val="57B152"/>
                </a:solidFill>
                <a:latin typeface="Palatino Linotype"/>
                <a:cs typeface="Palatino Linotype"/>
              </a:rPr>
              <a:t>total </a:t>
            </a:r>
            <a:r>
              <a:rPr lang="fr-BE" sz="2667" b="1" spc="10" dirty="0">
                <a:solidFill>
                  <a:srgbClr val="57B152"/>
                </a:solidFill>
                <a:latin typeface="Palatino Linotype"/>
                <a:cs typeface="Palatino Linotype"/>
              </a:rPr>
              <a:t>alloué </a:t>
            </a:r>
            <a:r>
              <a:rPr lang="fr-BE" sz="2667" b="1" spc="70" dirty="0">
                <a:solidFill>
                  <a:srgbClr val="57B152"/>
                </a:solidFill>
                <a:latin typeface="Palatino Linotype"/>
                <a:cs typeface="Palatino Linotype"/>
              </a:rPr>
              <a:t>par </a:t>
            </a:r>
            <a:r>
              <a:rPr lang="fr-BE" sz="2667" b="1" dirty="0">
                <a:solidFill>
                  <a:srgbClr val="57B152"/>
                </a:solidFill>
                <a:latin typeface="Palatino Linotype"/>
                <a:cs typeface="Palatino Linotype"/>
              </a:rPr>
              <a:t>la</a:t>
            </a:r>
            <a:r>
              <a:rPr lang="fr-BE" sz="2667" b="1" spc="-107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667" b="1" spc="20" dirty="0">
                <a:solidFill>
                  <a:srgbClr val="57B152"/>
                </a:solidFill>
                <a:latin typeface="Palatino Linotype"/>
                <a:cs typeface="Palatino Linotype"/>
              </a:rPr>
              <a:t>Commune.</a:t>
            </a:r>
          </a:p>
          <a:p>
            <a:pPr marL="2292041" marR="3387" indent="-2283998">
              <a:lnSpc>
                <a:spcPct val="116700"/>
              </a:lnSpc>
              <a:spcBef>
                <a:spcPts val="63"/>
              </a:spcBef>
            </a:pPr>
            <a:endParaRPr lang="fr-BE" sz="2000" dirty="0">
              <a:latin typeface="Palatino Linotype"/>
              <a:cs typeface="Palatino Linotype"/>
            </a:endParaRPr>
          </a:p>
          <a:p>
            <a:pPr marR="88058" algn="ctr">
              <a:spcBef>
                <a:spcPts val="1350"/>
              </a:spcBef>
            </a:pPr>
            <a:r>
              <a:rPr lang="fr-BE" sz="4000" b="1" spc="90" dirty="0">
                <a:solidFill>
                  <a:srgbClr val="BFE4D0"/>
                </a:solidFill>
                <a:latin typeface="Palatino Linotype"/>
                <a:cs typeface="Palatino Linotype"/>
              </a:rPr>
              <a:t>2 </a:t>
            </a:r>
            <a:r>
              <a:rPr lang="fr-BE" sz="4000" b="1" spc="37" dirty="0">
                <a:solidFill>
                  <a:srgbClr val="BFE4D0"/>
                </a:solidFill>
                <a:latin typeface="Palatino Linotype"/>
                <a:cs typeface="Palatino Linotype"/>
              </a:rPr>
              <a:t>possibilités</a:t>
            </a:r>
            <a:r>
              <a:rPr lang="fr-BE" sz="4000" b="1" spc="-27" dirty="0">
                <a:solidFill>
                  <a:srgbClr val="BFE4D0"/>
                </a:solidFill>
                <a:latin typeface="Palatino Linotype"/>
                <a:cs typeface="Palatino Linotype"/>
              </a:rPr>
              <a:t> </a:t>
            </a:r>
            <a:r>
              <a:rPr lang="fr-BE" sz="4000" b="1" spc="-7" dirty="0">
                <a:solidFill>
                  <a:srgbClr val="BFE4D0"/>
                </a:solidFill>
                <a:latin typeface="Palatino Linotype"/>
                <a:cs typeface="Palatino Linotype"/>
              </a:rPr>
              <a:t>:</a:t>
            </a:r>
            <a:endParaRPr lang="fr-BE" sz="4000" dirty="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93505" y="4511080"/>
            <a:ext cx="5358895" cy="1435735"/>
          </a:xfrm>
          <a:prstGeom prst="rect">
            <a:avLst/>
          </a:prstGeom>
        </p:spPr>
        <p:txBody>
          <a:bodyPr vert="horz" wrap="square" lIns="0" tIns="80857" rIns="0" bIns="0" rtlCol="0">
            <a:spAutoFit/>
          </a:bodyPr>
          <a:lstStyle/>
          <a:p>
            <a:pPr marL="8467">
              <a:spcBef>
                <a:spcPts val="637"/>
              </a:spcBef>
            </a:pPr>
            <a:r>
              <a:rPr sz="2000" b="1" spc="-63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VOTE CITOYEN </a:t>
            </a:r>
            <a:endParaRPr lang="fr-BE" sz="2000" b="1" spc="-63" dirty="0">
              <a:solidFill>
                <a:srgbClr val="57B152"/>
              </a:solidFill>
              <a:latin typeface="Palatino Linotype" panose="02040502050505030304" pitchFamily="18" charset="0"/>
              <a:cs typeface="Arial"/>
            </a:endParaRPr>
          </a:p>
          <a:p>
            <a:pPr marL="8467">
              <a:spcBef>
                <a:spcPts val="637"/>
              </a:spcBef>
            </a:pPr>
            <a:r>
              <a:rPr sz="2000" b="1" spc="-63" dirty="0">
                <a:solidFill>
                  <a:srgbClr val="57B152"/>
                </a:solidFill>
                <a:latin typeface="Palatino Linotype" panose="02040502050505030304" pitchFamily="18" charset="0"/>
                <a:cs typeface="Arial"/>
              </a:rPr>
              <a:t>+ VOTE COMITE DE SELECTION</a:t>
            </a:r>
          </a:p>
          <a:p>
            <a:pPr marL="157911" indent="-149867">
              <a:spcBef>
                <a:spcPts val="523"/>
              </a:spcBef>
              <a:buChar char="&gt;"/>
              <a:tabLst>
                <a:tab pos="158335" algn="l"/>
              </a:tabLst>
            </a:pP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la PLATEFORME + en PAPIER</a:t>
            </a:r>
          </a:p>
          <a:p>
            <a:pPr marL="157911" indent="-149867">
              <a:spcBef>
                <a:spcPts val="523"/>
              </a:spcBef>
              <a:buChar char="&gt;"/>
              <a:tabLst>
                <a:tab pos="158335" algn="l"/>
              </a:tabLst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Pondération 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50/50</a:t>
            </a:r>
          </a:p>
        </p:txBody>
      </p:sp>
      <p:sp>
        <p:nvSpPr>
          <p:cNvPr id="11" name="object 7"/>
          <p:cNvSpPr/>
          <p:nvPr/>
        </p:nvSpPr>
        <p:spPr>
          <a:xfrm>
            <a:off x="8128000" y="3799305"/>
            <a:ext cx="711200" cy="696495"/>
          </a:xfrm>
          <a:custGeom>
            <a:avLst/>
            <a:gdLst/>
            <a:ahLst/>
            <a:cxnLst/>
            <a:rect l="l" t="t" r="r" b="b"/>
            <a:pathLst>
              <a:path w="861694" h="861695">
                <a:moveTo>
                  <a:pt x="430685" y="861371"/>
                </a:moveTo>
                <a:lnTo>
                  <a:pt x="388471" y="859298"/>
                </a:lnTo>
                <a:lnTo>
                  <a:pt x="346663" y="853096"/>
                </a:lnTo>
                <a:lnTo>
                  <a:pt x="305664" y="842826"/>
                </a:lnTo>
                <a:lnTo>
                  <a:pt x="265869" y="828587"/>
                </a:lnTo>
                <a:lnTo>
                  <a:pt x="227661" y="810517"/>
                </a:lnTo>
                <a:lnTo>
                  <a:pt x="191409" y="788788"/>
                </a:lnTo>
                <a:lnTo>
                  <a:pt x="157461" y="763610"/>
                </a:lnTo>
                <a:lnTo>
                  <a:pt x="126144" y="735226"/>
                </a:lnTo>
                <a:lnTo>
                  <a:pt x="97761" y="703910"/>
                </a:lnTo>
                <a:lnTo>
                  <a:pt x="72583" y="669962"/>
                </a:lnTo>
                <a:lnTo>
                  <a:pt x="50854" y="633709"/>
                </a:lnTo>
                <a:lnTo>
                  <a:pt x="32784" y="595502"/>
                </a:lnTo>
                <a:lnTo>
                  <a:pt x="18545" y="555707"/>
                </a:lnTo>
                <a:lnTo>
                  <a:pt x="8275" y="514708"/>
                </a:lnTo>
                <a:lnTo>
                  <a:pt x="2073" y="472900"/>
                </a:lnTo>
                <a:lnTo>
                  <a:pt x="0" y="430685"/>
                </a:lnTo>
                <a:lnTo>
                  <a:pt x="129" y="420113"/>
                </a:lnTo>
                <a:lnTo>
                  <a:pt x="3239" y="377962"/>
                </a:lnTo>
                <a:lnTo>
                  <a:pt x="10465" y="336318"/>
                </a:lnTo>
                <a:lnTo>
                  <a:pt x="21738" y="295584"/>
                </a:lnTo>
                <a:lnTo>
                  <a:pt x="36949" y="256151"/>
                </a:lnTo>
                <a:lnTo>
                  <a:pt x="55953" y="218398"/>
                </a:lnTo>
                <a:lnTo>
                  <a:pt x="78565" y="182690"/>
                </a:lnTo>
                <a:lnTo>
                  <a:pt x="104568" y="149371"/>
                </a:lnTo>
                <a:lnTo>
                  <a:pt x="133712" y="118760"/>
                </a:lnTo>
                <a:lnTo>
                  <a:pt x="165716" y="91154"/>
                </a:lnTo>
                <a:lnTo>
                  <a:pt x="200272" y="66817"/>
                </a:lnTo>
                <a:lnTo>
                  <a:pt x="237047" y="45985"/>
                </a:lnTo>
                <a:lnTo>
                  <a:pt x="275687" y="28857"/>
                </a:lnTo>
                <a:lnTo>
                  <a:pt x="315819" y="15600"/>
                </a:lnTo>
                <a:lnTo>
                  <a:pt x="357058" y="6339"/>
                </a:lnTo>
                <a:lnTo>
                  <a:pt x="399005" y="1166"/>
                </a:lnTo>
                <a:lnTo>
                  <a:pt x="430685" y="0"/>
                </a:lnTo>
                <a:lnTo>
                  <a:pt x="441258" y="129"/>
                </a:lnTo>
                <a:lnTo>
                  <a:pt x="483409" y="3239"/>
                </a:lnTo>
                <a:lnTo>
                  <a:pt x="525052" y="10465"/>
                </a:lnTo>
                <a:lnTo>
                  <a:pt x="565787" y="21738"/>
                </a:lnTo>
                <a:lnTo>
                  <a:pt x="605220" y="36949"/>
                </a:lnTo>
                <a:lnTo>
                  <a:pt x="642973" y="55953"/>
                </a:lnTo>
                <a:lnTo>
                  <a:pt x="678681" y="78565"/>
                </a:lnTo>
                <a:lnTo>
                  <a:pt x="712000" y="104568"/>
                </a:lnTo>
                <a:lnTo>
                  <a:pt x="742611" y="133712"/>
                </a:lnTo>
                <a:lnTo>
                  <a:pt x="770217" y="165716"/>
                </a:lnTo>
                <a:lnTo>
                  <a:pt x="794554" y="200272"/>
                </a:lnTo>
                <a:lnTo>
                  <a:pt x="815386" y="237047"/>
                </a:lnTo>
                <a:lnTo>
                  <a:pt x="832514" y="275687"/>
                </a:lnTo>
                <a:lnTo>
                  <a:pt x="845771" y="315819"/>
                </a:lnTo>
                <a:lnTo>
                  <a:pt x="855031" y="357058"/>
                </a:lnTo>
                <a:lnTo>
                  <a:pt x="860205" y="399005"/>
                </a:lnTo>
                <a:lnTo>
                  <a:pt x="861371" y="430685"/>
                </a:lnTo>
                <a:lnTo>
                  <a:pt x="861242" y="441258"/>
                </a:lnTo>
                <a:lnTo>
                  <a:pt x="858132" y="483409"/>
                </a:lnTo>
                <a:lnTo>
                  <a:pt x="850906" y="525052"/>
                </a:lnTo>
                <a:lnTo>
                  <a:pt x="839633" y="565787"/>
                </a:lnTo>
                <a:lnTo>
                  <a:pt x="824422" y="605220"/>
                </a:lnTo>
                <a:lnTo>
                  <a:pt x="805418" y="642973"/>
                </a:lnTo>
                <a:lnTo>
                  <a:pt x="782806" y="678681"/>
                </a:lnTo>
                <a:lnTo>
                  <a:pt x="756803" y="712000"/>
                </a:lnTo>
                <a:lnTo>
                  <a:pt x="727659" y="742611"/>
                </a:lnTo>
                <a:lnTo>
                  <a:pt x="695655" y="770217"/>
                </a:lnTo>
                <a:lnTo>
                  <a:pt x="661099" y="794554"/>
                </a:lnTo>
                <a:lnTo>
                  <a:pt x="624324" y="815386"/>
                </a:lnTo>
                <a:lnTo>
                  <a:pt x="585684" y="832514"/>
                </a:lnTo>
                <a:lnTo>
                  <a:pt x="545552" y="845771"/>
                </a:lnTo>
                <a:lnTo>
                  <a:pt x="504313" y="855031"/>
                </a:lnTo>
                <a:lnTo>
                  <a:pt x="462366" y="860205"/>
                </a:lnTo>
                <a:lnTo>
                  <a:pt x="430685" y="861371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8"/>
          <p:cNvSpPr txBox="1"/>
          <p:nvPr/>
        </p:nvSpPr>
        <p:spPr>
          <a:xfrm>
            <a:off x="8374114" y="3878804"/>
            <a:ext cx="218972" cy="522920"/>
          </a:xfrm>
          <a:prstGeom prst="rect">
            <a:avLst/>
          </a:prstGeom>
        </p:spPr>
        <p:txBody>
          <a:bodyPr vert="horz" wrap="square" lIns="0" tIns="9736" rIns="0" bIns="0" rtlCol="0">
            <a:spAutoFit/>
          </a:bodyPr>
          <a:lstStyle/>
          <a:p>
            <a:pPr marL="8467">
              <a:spcBef>
                <a:spcPts val="76"/>
              </a:spcBef>
            </a:pPr>
            <a:r>
              <a:rPr lang="fr-BE" sz="3334" b="1" spc="-3" dirty="0">
                <a:solidFill>
                  <a:srgbClr val="3D484E"/>
                </a:solidFill>
                <a:latin typeface="Palatino Linotype" panose="02040502050505030304" pitchFamily="18" charset="0"/>
                <a:cs typeface="Trebuchet MS"/>
              </a:rPr>
              <a:t>2</a:t>
            </a:r>
            <a:endParaRPr sz="3334" dirty="0">
              <a:latin typeface="Palatino Linotype" panose="02040502050505030304" pitchFamily="18" charset="0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04476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6" name="Rectangle 5"/>
          <p:cNvSpPr/>
          <p:nvPr/>
        </p:nvSpPr>
        <p:spPr>
          <a:xfrm>
            <a:off x="9720441" y="5940478"/>
            <a:ext cx="2412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900" b="1" i="1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Ensemble, pour des villages vivants</a:t>
            </a:r>
            <a:endParaRPr lang="fr-BE" sz="600" b="1" i="1" dirty="0">
              <a:solidFill>
                <a:schemeClr val="bg1"/>
              </a:solidFill>
              <a:effectLst/>
              <a:latin typeface="Futura Medium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8796764" y="6177508"/>
            <a:ext cx="3291069" cy="57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fr-BE" sz="32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</a:t>
            </a:r>
            <a:r>
              <a:rPr lang="fr-BE" sz="2400" dirty="0">
                <a:solidFill>
                  <a:srgbClr val="DDDDD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Ardenne 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10719539" y="6530354"/>
            <a:ext cx="1088571" cy="22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r">
              <a:spcAft>
                <a:spcPts val="1000"/>
              </a:spcAft>
            </a:pPr>
            <a:r>
              <a:rPr lang="fr-BE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Haute Ardenne</a:t>
            </a:r>
            <a:endParaRPr lang="fr-B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29733" y="301375"/>
            <a:ext cx="9331006" cy="65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BE" altLang="fr-FR" sz="28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 Etat d’avancement des projets conventionnés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2541850" y="1144531"/>
            <a:ext cx="7108300" cy="3111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225653" y="2779721"/>
            <a:ext cx="1847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BE" altLang="fr-FR" sz="12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637" y="5951014"/>
            <a:ext cx="955752" cy="91752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60F3FD-6F32-4BC1-9753-2D8290D78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1211" y="1269130"/>
            <a:ext cx="9769577" cy="54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885429" y="-1"/>
            <a:ext cx="6306571" cy="1301129"/>
          </a:xfrm>
          <a:custGeom>
            <a:avLst/>
            <a:gdLst/>
            <a:ahLst/>
            <a:cxnLst/>
            <a:rect l="l" t="t" r="r" b="b"/>
            <a:pathLst>
              <a:path w="9124950" h="1647825">
                <a:moveTo>
                  <a:pt x="9124949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9124949" y="0"/>
                </a:lnTo>
                <a:lnTo>
                  <a:pt x="9124949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6699093" y="2977490"/>
            <a:ext cx="5318760" cy="101465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projet affiche le budget requis.</a:t>
            </a:r>
          </a:p>
          <a:p>
            <a:pPr marL="8467" marR="3387">
              <a:lnSpc>
                <a:spcPct val="116500"/>
              </a:lnSpc>
              <a:spcBef>
                <a:spcPts val="900"/>
              </a:spcBef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Chaque citoyen a une enveloppe budgétaire à dépenser pour soutenir son/ses projet(s) préféré(s).</a:t>
            </a: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885429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5" name="object 5"/>
          <p:cNvGrpSpPr/>
          <p:nvPr/>
        </p:nvGrpSpPr>
        <p:grpSpPr>
          <a:xfrm>
            <a:off x="5978900" y="4560649"/>
            <a:ext cx="581660" cy="581660"/>
            <a:chOff x="8996901" y="6639394"/>
            <a:chExt cx="872490" cy="872490"/>
          </a:xfrm>
        </p:grpSpPr>
        <p:sp>
          <p:nvSpPr>
            <p:cNvPr id="6" name="object 6"/>
            <p:cNvSpPr/>
            <p:nvPr/>
          </p:nvSpPr>
          <p:spPr>
            <a:xfrm>
              <a:off x="8996901" y="6639394"/>
              <a:ext cx="872490" cy="872490"/>
            </a:xfrm>
            <a:custGeom>
              <a:avLst/>
              <a:gdLst/>
              <a:ahLst/>
              <a:cxnLst/>
              <a:rect l="l" t="t" r="r" b="b"/>
              <a:pathLst>
                <a:path w="872490" h="872490">
                  <a:moveTo>
                    <a:pt x="436147" y="872295"/>
                  </a:moveTo>
                  <a:lnTo>
                    <a:pt x="393397" y="870195"/>
                  </a:lnTo>
                  <a:lnTo>
                    <a:pt x="351059" y="863914"/>
                  </a:lnTo>
                  <a:lnTo>
                    <a:pt x="309540" y="853515"/>
                  </a:lnTo>
                  <a:lnTo>
                    <a:pt x="269241" y="839095"/>
                  </a:lnTo>
                  <a:lnTo>
                    <a:pt x="230549" y="820795"/>
                  </a:lnTo>
                  <a:lnTo>
                    <a:pt x="193837" y="798791"/>
                  </a:lnTo>
                  <a:lnTo>
                    <a:pt x="159458" y="773294"/>
                  </a:lnTo>
                  <a:lnTo>
                    <a:pt x="127744" y="744550"/>
                  </a:lnTo>
                  <a:lnTo>
                    <a:pt x="99000" y="712836"/>
                  </a:lnTo>
                  <a:lnTo>
                    <a:pt x="73504" y="678458"/>
                  </a:lnTo>
                  <a:lnTo>
                    <a:pt x="51499" y="641746"/>
                  </a:lnTo>
                  <a:lnTo>
                    <a:pt x="33199" y="603054"/>
                  </a:lnTo>
                  <a:lnTo>
                    <a:pt x="18780" y="562754"/>
                  </a:lnTo>
                  <a:lnTo>
                    <a:pt x="8380" y="521235"/>
                  </a:lnTo>
                  <a:lnTo>
                    <a:pt x="2100" y="478897"/>
                  </a:lnTo>
                  <a:lnTo>
                    <a:pt x="0" y="436147"/>
                  </a:lnTo>
                  <a:lnTo>
                    <a:pt x="131" y="425440"/>
                  </a:lnTo>
                  <a:lnTo>
                    <a:pt x="3280" y="382755"/>
                  </a:lnTo>
                  <a:lnTo>
                    <a:pt x="10597" y="340584"/>
                  </a:lnTo>
                  <a:lnTo>
                    <a:pt x="22014" y="299333"/>
                  </a:lnTo>
                  <a:lnTo>
                    <a:pt x="37418" y="259399"/>
                  </a:lnTo>
                  <a:lnTo>
                    <a:pt x="56662" y="221168"/>
                  </a:lnTo>
                  <a:lnTo>
                    <a:pt x="79561" y="185007"/>
                  </a:lnTo>
                  <a:lnTo>
                    <a:pt x="105894" y="151265"/>
                  </a:lnTo>
                  <a:lnTo>
                    <a:pt x="135408" y="120266"/>
                  </a:lnTo>
                  <a:lnTo>
                    <a:pt x="167818" y="92310"/>
                  </a:lnTo>
                  <a:lnTo>
                    <a:pt x="202812" y="67664"/>
                  </a:lnTo>
                  <a:lnTo>
                    <a:pt x="240053" y="46568"/>
                  </a:lnTo>
                  <a:lnTo>
                    <a:pt x="279183" y="29223"/>
                  </a:lnTo>
                  <a:lnTo>
                    <a:pt x="319824" y="15797"/>
                  </a:lnTo>
                  <a:lnTo>
                    <a:pt x="361586" y="6420"/>
                  </a:lnTo>
                  <a:lnTo>
                    <a:pt x="404065" y="1181"/>
                  </a:lnTo>
                  <a:lnTo>
                    <a:pt x="436147" y="0"/>
                  </a:lnTo>
                  <a:lnTo>
                    <a:pt x="446854" y="131"/>
                  </a:lnTo>
                  <a:lnTo>
                    <a:pt x="489540" y="3280"/>
                  </a:lnTo>
                  <a:lnTo>
                    <a:pt x="531711" y="10597"/>
                  </a:lnTo>
                  <a:lnTo>
                    <a:pt x="572962" y="22014"/>
                  </a:lnTo>
                  <a:lnTo>
                    <a:pt x="612895" y="37418"/>
                  </a:lnTo>
                  <a:lnTo>
                    <a:pt x="651127" y="56662"/>
                  </a:lnTo>
                  <a:lnTo>
                    <a:pt x="687287" y="79561"/>
                  </a:lnTo>
                  <a:lnTo>
                    <a:pt x="721030" y="105894"/>
                  </a:lnTo>
                  <a:lnTo>
                    <a:pt x="752028" y="135408"/>
                  </a:lnTo>
                  <a:lnTo>
                    <a:pt x="779985" y="167818"/>
                  </a:lnTo>
                  <a:lnTo>
                    <a:pt x="804630" y="202812"/>
                  </a:lnTo>
                  <a:lnTo>
                    <a:pt x="825727" y="240053"/>
                  </a:lnTo>
                  <a:lnTo>
                    <a:pt x="843071" y="279183"/>
                  </a:lnTo>
                  <a:lnTo>
                    <a:pt x="856497" y="319824"/>
                  </a:lnTo>
                  <a:lnTo>
                    <a:pt x="865875" y="361586"/>
                  </a:lnTo>
                  <a:lnTo>
                    <a:pt x="871114" y="404065"/>
                  </a:lnTo>
                  <a:lnTo>
                    <a:pt x="872295" y="436147"/>
                  </a:lnTo>
                  <a:lnTo>
                    <a:pt x="872164" y="446854"/>
                  </a:lnTo>
                  <a:lnTo>
                    <a:pt x="869015" y="489540"/>
                  </a:lnTo>
                  <a:lnTo>
                    <a:pt x="861697" y="531711"/>
                  </a:lnTo>
                  <a:lnTo>
                    <a:pt x="850281" y="572962"/>
                  </a:lnTo>
                  <a:lnTo>
                    <a:pt x="834877" y="612895"/>
                  </a:lnTo>
                  <a:lnTo>
                    <a:pt x="815632" y="651127"/>
                  </a:lnTo>
                  <a:lnTo>
                    <a:pt x="792733" y="687287"/>
                  </a:lnTo>
                  <a:lnTo>
                    <a:pt x="766400" y="721030"/>
                  </a:lnTo>
                  <a:lnTo>
                    <a:pt x="736887" y="752028"/>
                  </a:lnTo>
                  <a:lnTo>
                    <a:pt x="704477" y="779985"/>
                  </a:lnTo>
                  <a:lnTo>
                    <a:pt x="669483" y="804630"/>
                  </a:lnTo>
                  <a:lnTo>
                    <a:pt x="632241" y="825727"/>
                  </a:lnTo>
                  <a:lnTo>
                    <a:pt x="593112" y="843071"/>
                  </a:lnTo>
                  <a:lnTo>
                    <a:pt x="552470" y="856497"/>
                  </a:lnTo>
                  <a:lnTo>
                    <a:pt x="510709" y="865875"/>
                  </a:lnTo>
                  <a:lnTo>
                    <a:pt x="468229" y="871114"/>
                  </a:lnTo>
                  <a:lnTo>
                    <a:pt x="436147" y="872295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9095067" y="6995552"/>
              <a:ext cx="678180" cy="326390"/>
            </a:xfrm>
            <a:custGeom>
              <a:avLst/>
              <a:gdLst/>
              <a:ahLst/>
              <a:cxnLst/>
              <a:rect l="l" t="t" r="r" b="b"/>
              <a:pathLst>
                <a:path w="678179" h="326390">
                  <a:moveTo>
                    <a:pt x="204393" y="316560"/>
                  </a:moveTo>
                  <a:lnTo>
                    <a:pt x="174866" y="139319"/>
                  </a:lnTo>
                  <a:lnTo>
                    <a:pt x="167944" y="134378"/>
                  </a:lnTo>
                  <a:lnTo>
                    <a:pt x="153123" y="136779"/>
                  </a:lnTo>
                  <a:lnTo>
                    <a:pt x="148170" y="143687"/>
                  </a:lnTo>
                  <a:lnTo>
                    <a:pt x="176428" y="313601"/>
                  </a:lnTo>
                  <a:lnTo>
                    <a:pt x="177698" y="320941"/>
                  </a:lnTo>
                  <a:lnTo>
                    <a:pt x="184619" y="325869"/>
                  </a:lnTo>
                  <a:lnTo>
                    <a:pt x="199453" y="323469"/>
                  </a:lnTo>
                  <a:lnTo>
                    <a:pt x="204393" y="316560"/>
                  </a:lnTo>
                  <a:close/>
                </a:path>
                <a:path w="678179" h="326390">
                  <a:moveTo>
                    <a:pt x="529856" y="143687"/>
                  </a:moveTo>
                  <a:lnTo>
                    <a:pt x="524903" y="136779"/>
                  </a:lnTo>
                  <a:lnTo>
                    <a:pt x="510070" y="134378"/>
                  </a:lnTo>
                  <a:lnTo>
                    <a:pt x="503148" y="139319"/>
                  </a:lnTo>
                  <a:lnTo>
                    <a:pt x="473633" y="316560"/>
                  </a:lnTo>
                  <a:lnTo>
                    <a:pt x="478574" y="323469"/>
                  </a:lnTo>
                  <a:lnTo>
                    <a:pt x="493407" y="325869"/>
                  </a:lnTo>
                  <a:lnTo>
                    <a:pt x="500329" y="320941"/>
                  </a:lnTo>
                  <a:lnTo>
                    <a:pt x="501599" y="313601"/>
                  </a:lnTo>
                  <a:lnTo>
                    <a:pt x="529856" y="143687"/>
                  </a:lnTo>
                  <a:close/>
                </a:path>
                <a:path w="678179" h="326390">
                  <a:moveTo>
                    <a:pt x="678027" y="6057"/>
                  </a:moveTo>
                  <a:lnTo>
                    <a:pt x="671957" y="0"/>
                  </a:lnTo>
                  <a:lnTo>
                    <a:pt x="6070" y="0"/>
                  </a:lnTo>
                  <a:lnTo>
                    <a:pt x="0" y="6057"/>
                  </a:lnTo>
                  <a:lnTo>
                    <a:pt x="0" y="13525"/>
                  </a:lnTo>
                  <a:lnTo>
                    <a:pt x="0" y="75158"/>
                  </a:lnTo>
                  <a:lnTo>
                    <a:pt x="6070" y="81216"/>
                  </a:lnTo>
                  <a:lnTo>
                    <a:pt x="671957" y="81216"/>
                  </a:lnTo>
                  <a:lnTo>
                    <a:pt x="678027" y="75158"/>
                  </a:lnTo>
                  <a:lnTo>
                    <a:pt x="678027" y="6057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9175161" y="6750603"/>
              <a:ext cx="219514" cy="21913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9473497" y="6750603"/>
              <a:ext cx="219514" cy="21913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9120772" y="7048283"/>
              <a:ext cx="627380" cy="353695"/>
            </a:xfrm>
            <a:custGeom>
              <a:avLst/>
              <a:gdLst/>
              <a:ahLst/>
              <a:cxnLst/>
              <a:rect l="l" t="t" r="r" b="b"/>
              <a:pathLst>
                <a:path w="627379" h="353695">
                  <a:moveTo>
                    <a:pt x="272630" y="88696"/>
                  </a:moveTo>
                  <a:lnTo>
                    <a:pt x="266547" y="82638"/>
                  </a:lnTo>
                  <a:lnTo>
                    <a:pt x="251574" y="82638"/>
                  </a:lnTo>
                  <a:lnTo>
                    <a:pt x="245503" y="88696"/>
                  </a:lnTo>
                  <a:lnTo>
                    <a:pt x="245503" y="258622"/>
                  </a:lnTo>
                  <a:lnTo>
                    <a:pt x="245503" y="266090"/>
                  </a:lnTo>
                  <a:lnTo>
                    <a:pt x="251574" y="272148"/>
                  </a:lnTo>
                  <a:lnTo>
                    <a:pt x="266547" y="272148"/>
                  </a:lnTo>
                  <a:lnTo>
                    <a:pt x="272630" y="266090"/>
                  </a:lnTo>
                  <a:lnTo>
                    <a:pt x="272630" y="88696"/>
                  </a:lnTo>
                  <a:close/>
                </a:path>
                <a:path w="627379" h="353695">
                  <a:moveTo>
                    <a:pt x="381114" y="88696"/>
                  </a:moveTo>
                  <a:lnTo>
                    <a:pt x="375043" y="82638"/>
                  </a:lnTo>
                  <a:lnTo>
                    <a:pt x="360070" y="82638"/>
                  </a:lnTo>
                  <a:lnTo>
                    <a:pt x="353987" y="88696"/>
                  </a:lnTo>
                  <a:lnTo>
                    <a:pt x="353987" y="258622"/>
                  </a:lnTo>
                  <a:lnTo>
                    <a:pt x="353987" y="266090"/>
                  </a:lnTo>
                  <a:lnTo>
                    <a:pt x="360070" y="272148"/>
                  </a:lnTo>
                  <a:lnTo>
                    <a:pt x="375043" y="272148"/>
                  </a:lnTo>
                  <a:lnTo>
                    <a:pt x="381114" y="266090"/>
                  </a:lnTo>
                  <a:lnTo>
                    <a:pt x="381114" y="88696"/>
                  </a:lnTo>
                  <a:close/>
                </a:path>
                <a:path w="627379" h="353695">
                  <a:moveTo>
                    <a:pt x="626757" y="10998"/>
                  </a:moveTo>
                  <a:lnTo>
                    <a:pt x="622376" y="3670"/>
                  </a:lnTo>
                  <a:lnTo>
                    <a:pt x="607834" y="0"/>
                  </a:lnTo>
                  <a:lnTo>
                    <a:pt x="600481" y="4368"/>
                  </a:lnTo>
                  <a:lnTo>
                    <a:pt x="519544" y="326301"/>
                  </a:lnTo>
                  <a:lnTo>
                    <a:pt x="107073" y="326301"/>
                  </a:lnTo>
                  <a:lnTo>
                    <a:pt x="26276" y="4368"/>
                  </a:lnTo>
                  <a:lnTo>
                    <a:pt x="18923" y="0"/>
                  </a:lnTo>
                  <a:lnTo>
                    <a:pt x="4381" y="3670"/>
                  </a:lnTo>
                  <a:lnTo>
                    <a:pt x="0" y="10998"/>
                  </a:lnTo>
                  <a:lnTo>
                    <a:pt x="83197" y="343077"/>
                  </a:lnTo>
                  <a:lnTo>
                    <a:pt x="84747" y="349148"/>
                  </a:lnTo>
                  <a:lnTo>
                    <a:pt x="90119" y="353377"/>
                  </a:lnTo>
                  <a:lnTo>
                    <a:pt x="536498" y="353377"/>
                  </a:lnTo>
                  <a:lnTo>
                    <a:pt x="541858" y="349148"/>
                  </a:lnTo>
                  <a:lnTo>
                    <a:pt x="626757" y="10998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1" name="object 11"/>
          <p:cNvSpPr/>
          <p:nvPr/>
        </p:nvSpPr>
        <p:spPr>
          <a:xfrm>
            <a:off x="5997934" y="3203440"/>
            <a:ext cx="567267" cy="567267"/>
          </a:xfrm>
          <a:custGeom>
            <a:avLst/>
            <a:gdLst/>
            <a:ahLst/>
            <a:cxnLst/>
            <a:rect l="l" t="t" r="r" b="b"/>
            <a:pathLst>
              <a:path w="850900" h="850900">
                <a:moveTo>
                  <a:pt x="425385" y="850771"/>
                </a:moveTo>
                <a:lnTo>
                  <a:pt x="383690" y="848723"/>
                </a:lnTo>
                <a:lnTo>
                  <a:pt x="342397" y="842598"/>
                </a:lnTo>
                <a:lnTo>
                  <a:pt x="301902" y="832454"/>
                </a:lnTo>
                <a:lnTo>
                  <a:pt x="262597" y="818391"/>
                </a:lnTo>
                <a:lnTo>
                  <a:pt x="224860" y="800542"/>
                </a:lnTo>
                <a:lnTo>
                  <a:pt x="189054" y="779081"/>
                </a:lnTo>
                <a:lnTo>
                  <a:pt x="155523" y="754213"/>
                </a:lnTo>
                <a:lnTo>
                  <a:pt x="124592" y="726179"/>
                </a:lnTo>
                <a:lnTo>
                  <a:pt x="96558" y="695247"/>
                </a:lnTo>
                <a:lnTo>
                  <a:pt x="71690" y="661717"/>
                </a:lnTo>
                <a:lnTo>
                  <a:pt x="50229" y="625911"/>
                </a:lnTo>
                <a:lnTo>
                  <a:pt x="32380" y="588174"/>
                </a:lnTo>
                <a:lnTo>
                  <a:pt x="18316" y="548868"/>
                </a:lnTo>
                <a:lnTo>
                  <a:pt x="8173" y="508374"/>
                </a:lnTo>
                <a:lnTo>
                  <a:pt x="2048" y="467081"/>
                </a:lnTo>
                <a:lnTo>
                  <a:pt x="0" y="425385"/>
                </a:lnTo>
                <a:lnTo>
                  <a:pt x="128" y="414943"/>
                </a:lnTo>
                <a:lnTo>
                  <a:pt x="3199" y="373311"/>
                </a:lnTo>
                <a:lnTo>
                  <a:pt x="10336" y="332180"/>
                </a:lnTo>
                <a:lnTo>
                  <a:pt x="21470" y="291947"/>
                </a:lnTo>
                <a:lnTo>
                  <a:pt x="36495" y="252999"/>
                </a:lnTo>
                <a:lnTo>
                  <a:pt x="55264" y="215711"/>
                </a:lnTo>
                <a:lnTo>
                  <a:pt x="77598" y="180442"/>
                </a:lnTo>
                <a:lnTo>
                  <a:pt x="103281" y="147532"/>
                </a:lnTo>
                <a:lnTo>
                  <a:pt x="132067" y="117299"/>
                </a:lnTo>
                <a:lnTo>
                  <a:pt x="163677" y="90032"/>
                </a:lnTo>
                <a:lnTo>
                  <a:pt x="197808" y="65995"/>
                </a:lnTo>
                <a:lnTo>
                  <a:pt x="234130" y="45419"/>
                </a:lnTo>
                <a:lnTo>
                  <a:pt x="272294" y="28502"/>
                </a:lnTo>
                <a:lnTo>
                  <a:pt x="311933" y="15408"/>
                </a:lnTo>
                <a:lnTo>
                  <a:pt x="352664" y="6261"/>
                </a:lnTo>
                <a:lnTo>
                  <a:pt x="394095" y="1152"/>
                </a:lnTo>
                <a:lnTo>
                  <a:pt x="425385" y="0"/>
                </a:lnTo>
                <a:lnTo>
                  <a:pt x="435828" y="128"/>
                </a:lnTo>
                <a:lnTo>
                  <a:pt x="477460" y="3199"/>
                </a:lnTo>
                <a:lnTo>
                  <a:pt x="518591" y="10336"/>
                </a:lnTo>
                <a:lnTo>
                  <a:pt x="558824" y="21470"/>
                </a:lnTo>
                <a:lnTo>
                  <a:pt x="597772" y="36495"/>
                </a:lnTo>
                <a:lnTo>
                  <a:pt x="635060" y="55264"/>
                </a:lnTo>
                <a:lnTo>
                  <a:pt x="670329" y="77598"/>
                </a:lnTo>
                <a:lnTo>
                  <a:pt x="703238" y="103281"/>
                </a:lnTo>
                <a:lnTo>
                  <a:pt x="733472" y="132067"/>
                </a:lnTo>
                <a:lnTo>
                  <a:pt x="760739" y="163677"/>
                </a:lnTo>
                <a:lnTo>
                  <a:pt x="784776" y="197808"/>
                </a:lnTo>
                <a:lnTo>
                  <a:pt x="805352" y="234130"/>
                </a:lnTo>
                <a:lnTo>
                  <a:pt x="822269" y="272294"/>
                </a:lnTo>
                <a:lnTo>
                  <a:pt x="835363" y="311933"/>
                </a:lnTo>
                <a:lnTo>
                  <a:pt x="844509" y="352664"/>
                </a:lnTo>
                <a:lnTo>
                  <a:pt x="849619" y="394095"/>
                </a:lnTo>
                <a:lnTo>
                  <a:pt x="850771" y="425385"/>
                </a:lnTo>
                <a:lnTo>
                  <a:pt x="850643" y="435828"/>
                </a:lnTo>
                <a:lnTo>
                  <a:pt x="847572" y="477460"/>
                </a:lnTo>
                <a:lnTo>
                  <a:pt x="840435" y="518591"/>
                </a:lnTo>
                <a:lnTo>
                  <a:pt x="829301" y="558824"/>
                </a:lnTo>
                <a:lnTo>
                  <a:pt x="814276" y="597772"/>
                </a:lnTo>
                <a:lnTo>
                  <a:pt x="795507" y="635060"/>
                </a:lnTo>
                <a:lnTo>
                  <a:pt x="773173" y="670329"/>
                </a:lnTo>
                <a:lnTo>
                  <a:pt x="747489" y="703238"/>
                </a:lnTo>
                <a:lnTo>
                  <a:pt x="718704" y="733472"/>
                </a:lnTo>
                <a:lnTo>
                  <a:pt x="687094" y="760739"/>
                </a:lnTo>
                <a:lnTo>
                  <a:pt x="652963" y="784776"/>
                </a:lnTo>
                <a:lnTo>
                  <a:pt x="616641" y="805352"/>
                </a:lnTo>
                <a:lnTo>
                  <a:pt x="578477" y="822269"/>
                </a:lnTo>
                <a:lnTo>
                  <a:pt x="538838" y="835363"/>
                </a:lnTo>
                <a:lnTo>
                  <a:pt x="498107" y="844509"/>
                </a:lnTo>
                <a:lnTo>
                  <a:pt x="456676" y="849619"/>
                </a:lnTo>
                <a:lnTo>
                  <a:pt x="425385" y="850771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6149479" y="3209972"/>
            <a:ext cx="235373" cy="462457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sz="2933" b="1" dirty="0">
                <a:solidFill>
                  <a:srgbClr val="3D484E"/>
                </a:solidFill>
                <a:latin typeface="Trebuchet MS"/>
                <a:cs typeface="Trebuchet MS"/>
              </a:rPr>
              <a:t>€</a:t>
            </a:r>
            <a:endParaRPr sz="2933" dirty="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978900" y="5894098"/>
            <a:ext cx="581660" cy="581660"/>
            <a:chOff x="8996901" y="9162264"/>
            <a:chExt cx="872490" cy="872490"/>
          </a:xfrm>
        </p:grpSpPr>
        <p:sp>
          <p:nvSpPr>
            <p:cNvPr id="14" name="object 14"/>
            <p:cNvSpPr/>
            <p:nvPr/>
          </p:nvSpPr>
          <p:spPr>
            <a:xfrm>
              <a:off x="8996901" y="9162264"/>
              <a:ext cx="872490" cy="872490"/>
            </a:xfrm>
            <a:custGeom>
              <a:avLst/>
              <a:gdLst/>
              <a:ahLst/>
              <a:cxnLst/>
              <a:rect l="l" t="t" r="r" b="b"/>
              <a:pathLst>
                <a:path w="872490" h="872490">
                  <a:moveTo>
                    <a:pt x="436147" y="872295"/>
                  </a:moveTo>
                  <a:lnTo>
                    <a:pt x="393397" y="870195"/>
                  </a:lnTo>
                  <a:lnTo>
                    <a:pt x="351059" y="863914"/>
                  </a:lnTo>
                  <a:lnTo>
                    <a:pt x="309540" y="853515"/>
                  </a:lnTo>
                  <a:lnTo>
                    <a:pt x="269241" y="839095"/>
                  </a:lnTo>
                  <a:lnTo>
                    <a:pt x="230549" y="820795"/>
                  </a:lnTo>
                  <a:lnTo>
                    <a:pt x="193837" y="798791"/>
                  </a:lnTo>
                  <a:lnTo>
                    <a:pt x="159458" y="773294"/>
                  </a:lnTo>
                  <a:lnTo>
                    <a:pt x="127744" y="744550"/>
                  </a:lnTo>
                  <a:lnTo>
                    <a:pt x="99000" y="712836"/>
                  </a:lnTo>
                  <a:lnTo>
                    <a:pt x="73504" y="678458"/>
                  </a:lnTo>
                  <a:lnTo>
                    <a:pt x="51499" y="641746"/>
                  </a:lnTo>
                  <a:lnTo>
                    <a:pt x="33199" y="603054"/>
                  </a:lnTo>
                  <a:lnTo>
                    <a:pt x="18780" y="562754"/>
                  </a:lnTo>
                  <a:lnTo>
                    <a:pt x="8380" y="521235"/>
                  </a:lnTo>
                  <a:lnTo>
                    <a:pt x="2100" y="478897"/>
                  </a:lnTo>
                  <a:lnTo>
                    <a:pt x="0" y="436147"/>
                  </a:lnTo>
                  <a:lnTo>
                    <a:pt x="131" y="425440"/>
                  </a:lnTo>
                  <a:lnTo>
                    <a:pt x="3280" y="382755"/>
                  </a:lnTo>
                  <a:lnTo>
                    <a:pt x="10597" y="340584"/>
                  </a:lnTo>
                  <a:lnTo>
                    <a:pt x="22014" y="299333"/>
                  </a:lnTo>
                  <a:lnTo>
                    <a:pt x="37418" y="259399"/>
                  </a:lnTo>
                  <a:lnTo>
                    <a:pt x="56662" y="221168"/>
                  </a:lnTo>
                  <a:lnTo>
                    <a:pt x="79561" y="185007"/>
                  </a:lnTo>
                  <a:lnTo>
                    <a:pt x="105894" y="151265"/>
                  </a:lnTo>
                  <a:lnTo>
                    <a:pt x="135408" y="120266"/>
                  </a:lnTo>
                  <a:lnTo>
                    <a:pt x="167818" y="92310"/>
                  </a:lnTo>
                  <a:lnTo>
                    <a:pt x="202812" y="67664"/>
                  </a:lnTo>
                  <a:lnTo>
                    <a:pt x="240053" y="46568"/>
                  </a:lnTo>
                  <a:lnTo>
                    <a:pt x="279183" y="29223"/>
                  </a:lnTo>
                  <a:lnTo>
                    <a:pt x="319824" y="15797"/>
                  </a:lnTo>
                  <a:lnTo>
                    <a:pt x="361586" y="6420"/>
                  </a:lnTo>
                  <a:lnTo>
                    <a:pt x="404065" y="1181"/>
                  </a:lnTo>
                  <a:lnTo>
                    <a:pt x="436147" y="0"/>
                  </a:lnTo>
                  <a:lnTo>
                    <a:pt x="446854" y="131"/>
                  </a:lnTo>
                  <a:lnTo>
                    <a:pt x="489540" y="3280"/>
                  </a:lnTo>
                  <a:lnTo>
                    <a:pt x="531711" y="10597"/>
                  </a:lnTo>
                  <a:lnTo>
                    <a:pt x="572962" y="22014"/>
                  </a:lnTo>
                  <a:lnTo>
                    <a:pt x="612895" y="37418"/>
                  </a:lnTo>
                  <a:lnTo>
                    <a:pt x="651127" y="56662"/>
                  </a:lnTo>
                  <a:lnTo>
                    <a:pt x="687287" y="79561"/>
                  </a:lnTo>
                  <a:lnTo>
                    <a:pt x="721030" y="105894"/>
                  </a:lnTo>
                  <a:lnTo>
                    <a:pt x="752028" y="135408"/>
                  </a:lnTo>
                  <a:lnTo>
                    <a:pt x="779985" y="167818"/>
                  </a:lnTo>
                  <a:lnTo>
                    <a:pt x="804630" y="202812"/>
                  </a:lnTo>
                  <a:lnTo>
                    <a:pt x="825727" y="240053"/>
                  </a:lnTo>
                  <a:lnTo>
                    <a:pt x="843071" y="279183"/>
                  </a:lnTo>
                  <a:lnTo>
                    <a:pt x="856497" y="319824"/>
                  </a:lnTo>
                  <a:lnTo>
                    <a:pt x="865875" y="361586"/>
                  </a:lnTo>
                  <a:lnTo>
                    <a:pt x="871114" y="404065"/>
                  </a:lnTo>
                  <a:lnTo>
                    <a:pt x="872295" y="436147"/>
                  </a:lnTo>
                  <a:lnTo>
                    <a:pt x="872164" y="446854"/>
                  </a:lnTo>
                  <a:lnTo>
                    <a:pt x="869015" y="489540"/>
                  </a:lnTo>
                  <a:lnTo>
                    <a:pt x="861697" y="531711"/>
                  </a:lnTo>
                  <a:lnTo>
                    <a:pt x="850281" y="572962"/>
                  </a:lnTo>
                  <a:lnTo>
                    <a:pt x="834877" y="612895"/>
                  </a:lnTo>
                  <a:lnTo>
                    <a:pt x="815632" y="651127"/>
                  </a:lnTo>
                  <a:lnTo>
                    <a:pt x="792733" y="687287"/>
                  </a:lnTo>
                  <a:lnTo>
                    <a:pt x="766400" y="721030"/>
                  </a:lnTo>
                  <a:lnTo>
                    <a:pt x="736887" y="752028"/>
                  </a:lnTo>
                  <a:lnTo>
                    <a:pt x="704477" y="779985"/>
                  </a:lnTo>
                  <a:lnTo>
                    <a:pt x="669483" y="804630"/>
                  </a:lnTo>
                  <a:lnTo>
                    <a:pt x="632241" y="825727"/>
                  </a:lnTo>
                  <a:lnTo>
                    <a:pt x="593112" y="843071"/>
                  </a:lnTo>
                  <a:lnTo>
                    <a:pt x="552470" y="856497"/>
                  </a:lnTo>
                  <a:lnTo>
                    <a:pt x="510709" y="865875"/>
                  </a:lnTo>
                  <a:lnTo>
                    <a:pt x="468229" y="871114"/>
                  </a:lnTo>
                  <a:lnTo>
                    <a:pt x="436147" y="872295"/>
                  </a:lnTo>
                  <a:close/>
                </a:path>
              </a:pathLst>
            </a:custGeom>
            <a:solidFill>
              <a:srgbClr val="57B152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9098232" y="9356445"/>
              <a:ext cx="680720" cy="563880"/>
            </a:xfrm>
            <a:custGeom>
              <a:avLst/>
              <a:gdLst/>
              <a:ahLst/>
              <a:cxnLst/>
              <a:rect l="l" t="t" r="r" b="b"/>
              <a:pathLst>
                <a:path w="680720" h="563879">
                  <a:moveTo>
                    <a:pt x="103536" y="563866"/>
                  </a:moveTo>
                  <a:lnTo>
                    <a:pt x="97563" y="563866"/>
                  </a:lnTo>
                  <a:lnTo>
                    <a:pt x="92180" y="560275"/>
                  </a:lnTo>
                  <a:lnTo>
                    <a:pt x="87567" y="549116"/>
                  </a:lnTo>
                  <a:lnTo>
                    <a:pt x="88838" y="542825"/>
                  </a:lnTo>
                  <a:lnTo>
                    <a:pt x="93067" y="538522"/>
                  </a:lnTo>
                  <a:lnTo>
                    <a:pt x="107447" y="522014"/>
                  </a:lnTo>
                  <a:lnTo>
                    <a:pt x="124619" y="498495"/>
                  </a:lnTo>
                  <a:lnTo>
                    <a:pt x="142428" y="469912"/>
                  </a:lnTo>
                  <a:lnTo>
                    <a:pt x="158721" y="438213"/>
                  </a:lnTo>
                  <a:lnTo>
                    <a:pt x="112831" y="414017"/>
                  </a:lnTo>
                  <a:lnTo>
                    <a:pt x="73881" y="385113"/>
                  </a:lnTo>
                  <a:lnTo>
                    <a:pt x="42497" y="352249"/>
                  </a:lnTo>
                  <a:lnTo>
                    <a:pt x="19304" y="316178"/>
                  </a:lnTo>
                  <a:lnTo>
                    <a:pt x="4930" y="277650"/>
                  </a:lnTo>
                  <a:lnTo>
                    <a:pt x="0" y="237417"/>
                  </a:lnTo>
                  <a:lnTo>
                    <a:pt x="4459" y="198952"/>
                  </a:lnTo>
                  <a:lnTo>
                    <a:pt x="17367" y="162446"/>
                  </a:lnTo>
                  <a:lnTo>
                    <a:pt x="38018" y="128392"/>
                  </a:lnTo>
                  <a:lnTo>
                    <a:pt x="65706" y="97282"/>
                  </a:lnTo>
                  <a:lnTo>
                    <a:pt x="99725" y="69607"/>
                  </a:lnTo>
                  <a:lnTo>
                    <a:pt x="139370" y="45861"/>
                  </a:lnTo>
                  <a:lnTo>
                    <a:pt x="183936" y="26535"/>
                  </a:lnTo>
                  <a:lnTo>
                    <a:pt x="232715" y="12121"/>
                  </a:lnTo>
                  <a:lnTo>
                    <a:pt x="285004" y="3112"/>
                  </a:lnTo>
                  <a:lnTo>
                    <a:pt x="340095" y="0"/>
                  </a:lnTo>
                  <a:lnTo>
                    <a:pt x="395187" y="3112"/>
                  </a:lnTo>
                  <a:lnTo>
                    <a:pt x="447475" y="12121"/>
                  </a:lnTo>
                  <a:lnTo>
                    <a:pt x="496255" y="26535"/>
                  </a:lnTo>
                  <a:lnTo>
                    <a:pt x="503500" y="29677"/>
                  </a:lnTo>
                  <a:lnTo>
                    <a:pt x="340124" y="29677"/>
                  </a:lnTo>
                  <a:lnTo>
                    <a:pt x="284378" y="33032"/>
                  </a:lnTo>
                  <a:lnTo>
                    <a:pt x="231881" y="42704"/>
                  </a:lnTo>
                  <a:lnTo>
                    <a:pt x="183517" y="58099"/>
                  </a:lnTo>
                  <a:lnTo>
                    <a:pt x="140169" y="78622"/>
                  </a:lnTo>
                  <a:lnTo>
                    <a:pt x="102721" y="103682"/>
                  </a:lnTo>
                  <a:lnTo>
                    <a:pt x="72057" y="132685"/>
                  </a:lnTo>
                  <a:lnTo>
                    <a:pt x="49060" y="165037"/>
                  </a:lnTo>
                  <a:lnTo>
                    <a:pt x="29603" y="237417"/>
                  </a:lnTo>
                  <a:lnTo>
                    <a:pt x="36502" y="280490"/>
                  </a:lnTo>
                  <a:lnTo>
                    <a:pt x="56460" y="321213"/>
                  </a:lnTo>
                  <a:lnTo>
                    <a:pt x="88371" y="358304"/>
                  </a:lnTo>
                  <a:lnTo>
                    <a:pt x="131127" y="390480"/>
                  </a:lnTo>
                  <a:lnTo>
                    <a:pt x="183622" y="416459"/>
                  </a:lnTo>
                  <a:lnTo>
                    <a:pt x="187289" y="417914"/>
                  </a:lnTo>
                  <a:lnTo>
                    <a:pt x="190246" y="420792"/>
                  </a:lnTo>
                  <a:lnTo>
                    <a:pt x="193322" y="428093"/>
                  </a:lnTo>
                  <a:lnTo>
                    <a:pt x="193411" y="432248"/>
                  </a:lnTo>
                  <a:lnTo>
                    <a:pt x="191932" y="435868"/>
                  </a:lnTo>
                  <a:lnTo>
                    <a:pt x="180319" y="461763"/>
                  </a:lnTo>
                  <a:lnTo>
                    <a:pt x="166743" y="487039"/>
                  </a:lnTo>
                  <a:lnTo>
                    <a:pt x="152091" y="510747"/>
                  </a:lnTo>
                  <a:lnTo>
                    <a:pt x="137250" y="531933"/>
                  </a:lnTo>
                  <a:lnTo>
                    <a:pt x="230114" y="531933"/>
                  </a:lnTo>
                  <a:lnTo>
                    <a:pt x="191647" y="549293"/>
                  </a:lnTo>
                  <a:lnTo>
                    <a:pt x="148841" y="560216"/>
                  </a:lnTo>
                  <a:lnTo>
                    <a:pt x="103536" y="563866"/>
                  </a:lnTo>
                  <a:close/>
                </a:path>
                <a:path w="680720" h="563879">
                  <a:moveTo>
                    <a:pt x="503472" y="445157"/>
                  </a:moveTo>
                  <a:lnTo>
                    <a:pt x="340095" y="445157"/>
                  </a:lnTo>
                  <a:lnTo>
                    <a:pt x="395842" y="441804"/>
                  </a:lnTo>
                  <a:lnTo>
                    <a:pt x="448339" y="432137"/>
                  </a:lnTo>
                  <a:lnTo>
                    <a:pt x="496704" y="416749"/>
                  </a:lnTo>
                  <a:lnTo>
                    <a:pt x="540051" y="396231"/>
                  </a:lnTo>
                  <a:lnTo>
                    <a:pt x="577499" y="371176"/>
                  </a:lnTo>
                  <a:lnTo>
                    <a:pt x="608163" y="342175"/>
                  </a:lnTo>
                  <a:lnTo>
                    <a:pt x="631160" y="309821"/>
                  </a:lnTo>
                  <a:lnTo>
                    <a:pt x="650618" y="237417"/>
                  </a:lnTo>
                  <a:lnTo>
                    <a:pt x="645607" y="200130"/>
                  </a:lnTo>
                  <a:lnTo>
                    <a:pt x="608171" y="132659"/>
                  </a:lnTo>
                  <a:lnTo>
                    <a:pt x="577511" y="103658"/>
                  </a:lnTo>
                  <a:lnTo>
                    <a:pt x="540069" y="78603"/>
                  </a:lnTo>
                  <a:lnTo>
                    <a:pt x="496726" y="58086"/>
                  </a:lnTo>
                  <a:lnTo>
                    <a:pt x="448365" y="42697"/>
                  </a:lnTo>
                  <a:lnTo>
                    <a:pt x="395871" y="33031"/>
                  </a:lnTo>
                  <a:lnTo>
                    <a:pt x="340125" y="29677"/>
                  </a:lnTo>
                  <a:lnTo>
                    <a:pt x="503500" y="29677"/>
                  </a:lnTo>
                  <a:lnTo>
                    <a:pt x="540820" y="45861"/>
                  </a:lnTo>
                  <a:lnTo>
                    <a:pt x="580465" y="69607"/>
                  </a:lnTo>
                  <a:lnTo>
                    <a:pt x="614485" y="97282"/>
                  </a:lnTo>
                  <a:lnTo>
                    <a:pt x="642173" y="128392"/>
                  </a:lnTo>
                  <a:lnTo>
                    <a:pt x="662824" y="162446"/>
                  </a:lnTo>
                  <a:lnTo>
                    <a:pt x="675732" y="198952"/>
                  </a:lnTo>
                  <a:lnTo>
                    <a:pt x="680191" y="237417"/>
                  </a:lnTo>
                  <a:lnTo>
                    <a:pt x="675732" y="275868"/>
                  </a:lnTo>
                  <a:lnTo>
                    <a:pt x="662824" y="312365"/>
                  </a:lnTo>
                  <a:lnTo>
                    <a:pt x="642173" y="346416"/>
                  </a:lnTo>
                  <a:lnTo>
                    <a:pt x="614485" y="377527"/>
                  </a:lnTo>
                  <a:lnTo>
                    <a:pt x="580465" y="405204"/>
                  </a:lnTo>
                  <a:lnTo>
                    <a:pt x="540820" y="428956"/>
                  </a:lnTo>
                  <a:lnTo>
                    <a:pt x="503472" y="445157"/>
                  </a:lnTo>
                  <a:close/>
                </a:path>
                <a:path w="680720" h="563879">
                  <a:moveTo>
                    <a:pt x="230114" y="531933"/>
                  </a:moveTo>
                  <a:lnTo>
                    <a:pt x="137250" y="531933"/>
                  </a:lnTo>
                  <a:lnTo>
                    <a:pt x="178756" y="522251"/>
                  </a:lnTo>
                  <a:lnTo>
                    <a:pt x="217639" y="505024"/>
                  </a:lnTo>
                  <a:lnTo>
                    <a:pt x="253804" y="480284"/>
                  </a:lnTo>
                  <a:lnTo>
                    <a:pt x="287159" y="448066"/>
                  </a:lnTo>
                  <a:lnTo>
                    <a:pt x="290234" y="444593"/>
                  </a:lnTo>
                  <a:lnTo>
                    <a:pt x="294789" y="442753"/>
                  </a:lnTo>
                  <a:lnTo>
                    <a:pt x="340095" y="445157"/>
                  </a:lnTo>
                  <a:lnTo>
                    <a:pt x="503472" y="445157"/>
                  </a:lnTo>
                  <a:lnTo>
                    <a:pt x="496255" y="448288"/>
                  </a:lnTo>
                  <a:lnTo>
                    <a:pt x="447475" y="462707"/>
                  </a:lnTo>
                  <a:lnTo>
                    <a:pt x="395187" y="471720"/>
                  </a:lnTo>
                  <a:lnTo>
                    <a:pt x="366872" y="473321"/>
                  </a:lnTo>
                  <a:lnTo>
                    <a:pt x="304223" y="473321"/>
                  </a:lnTo>
                  <a:lnTo>
                    <a:pt x="269423" y="505803"/>
                  </a:lnTo>
                  <a:lnTo>
                    <a:pt x="231869" y="531142"/>
                  </a:lnTo>
                  <a:lnTo>
                    <a:pt x="230114" y="531933"/>
                  </a:lnTo>
                  <a:close/>
                </a:path>
                <a:path w="680720" h="563879">
                  <a:moveTo>
                    <a:pt x="340095" y="474834"/>
                  </a:moveTo>
                  <a:lnTo>
                    <a:pt x="331022" y="474723"/>
                  </a:lnTo>
                  <a:lnTo>
                    <a:pt x="322026" y="474412"/>
                  </a:lnTo>
                  <a:lnTo>
                    <a:pt x="313097" y="473933"/>
                  </a:lnTo>
                  <a:lnTo>
                    <a:pt x="304223" y="473321"/>
                  </a:lnTo>
                  <a:lnTo>
                    <a:pt x="366872" y="473321"/>
                  </a:lnTo>
                  <a:lnTo>
                    <a:pt x="340095" y="474834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384852" y="-63696"/>
            <a:ext cx="5003038" cy="1278433"/>
          </a:xfrm>
        </p:spPr>
        <p:txBody>
          <a:bodyPr/>
          <a:lstStyle/>
          <a:p>
            <a:r>
              <a:rPr lang="fr-BE" dirty="0"/>
              <a:t>- Phase 4 -  </a:t>
            </a:r>
            <a:br>
              <a:rPr lang="fr-BE" dirty="0"/>
            </a:br>
            <a:r>
              <a:rPr lang="fr-BE" dirty="0"/>
              <a:t>Vote des citoyens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6369802" y="1514600"/>
            <a:ext cx="5472000" cy="84822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499135" marR="3387" indent="-491091" algn="ctr">
              <a:lnSpc>
                <a:spcPct val="116700"/>
              </a:lnSpc>
              <a:spcBef>
                <a:spcPts val="63"/>
              </a:spcBef>
            </a:pPr>
            <a:r>
              <a:rPr lang="fr-BE" sz="2333" b="1" spc="20" dirty="0">
                <a:solidFill>
                  <a:srgbClr val="57B152"/>
                </a:solidFill>
                <a:latin typeface="Palatino Linotype"/>
                <a:cs typeface="Palatino Linotype"/>
              </a:rPr>
              <a:t>Seuls </a:t>
            </a:r>
            <a:r>
              <a:rPr lang="fr-BE" sz="2333" b="1" spc="37" dirty="0">
                <a:solidFill>
                  <a:srgbClr val="57B152"/>
                </a:solidFill>
                <a:latin typeface="Palatino Linotype"/>
                <a:cs typeface="Palatino Linotype"/>
              </a:rPr>
              <a:t>les </a:t>
            </a:r>
            <a:r>
              <a:rPr lang="fr-BE" sz="2333" b="1" spc="60" dirty="0">
                <a:solidFill>
                  <a:srgbClr val="57B152"/>
                </a:solidFill>
                <a:latin typeface="Palatino Linotype"/>
                <a:cs typeface="Palatino Linotype"/>
              </a:rPr>
              <a:t>projets </a:t>
            </a:r>
            <a:r>
              <a:rPr lang="fr-BE" sz="2333" b="1" spc="90" dirty="0">
                <a:solidFill>
                  <a:srgbClr val="57B152"/>
                </a:solidFill>
                <a:latin typeface="Palatino Linotype"/>
                <a:cs typeface="Palatino Linotype"/>
              </a:rPr>
              <a:t>retenus </a:t>
            </a:r>
            <a:r>
              <a:rPr lang="fr-BE" sz="2333" b="1" spc="70" dirty="0">
                <a:solidFill>
                  <a:srgbClr val="57B152"/>
                </a:solidFill>
                <a:latin typeface="Palatino Linotype"/>
                <a:cs typeface="Palatino Linotype"/>
              </a:rPr>
              <a:t>par </a:t>
            </a:r>
            <a:r>
              <a:rPr lang="fr-BE" sz="2333" b="1" spc="17" dirty="0">
                <a:solidFill>
                  <a:srgbClr val="57B152"/>
                </a:solidFill>
                <a:latin typeface="Palatino Linotype"/>
                <a:cs typeface="Palatino Linotype"/>
              </a:rPr>
              <a:t>le</a:t>
            </a:r>
            <a:r>
              <a:rPr lang="fr-BE" sz="2333" b="1" spc="-163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333" b="1" spc="37" dirty="0">
                <a:solidFill>
                  <a:srgbClr val="57B152"/>
                </a:solidFill>
                <a:latin typeface="Palatino Linotype"/>
                <a:cs typeface="Palatino Linotype"/>
              </a:rPr>
              <a:t>Comité </a:t>
            </a:r>
            <a:r>
              <a:rPr lang="fr-BE" sz="2333" b="1" spc="60" dirty="0">
                <a:solidFill>
                  <a:srgbClr val="57B152"/>
                </a:solidFill>
                <a:latin typeface="Palatino Linotype"/>
                <a:cs typeface="Palatino Linotype"/>
              </a:rPr>
              <a:t>apparaissent </a:t>
            </a:r>
            <a:r>
              <a:rPr lang="fr-BE" sz="2333" b="1" spc="37" dirty="0">
                <a:solidFill>
                  <a:srgbClr val="57B152"/>
                </a:solidFill>
                <a:latin typeface="Palatino Linotype"/>
                <a:cs typeface="Palatino Linotype"/>
              </a:rPr>
              <a:t>dans </a:t>
            </a:r>
            <a:r>
              <a:rPr lang="fr-BE" sz="2333" b="1" spc="123" dirty="0">
                <a:solidFill>
                  <a:srgbClr val="57B152"/>
                </a:solidFill>
                <a:latin typeface="Palatino Linotype"/>
                <a:cs typeface="Palatino Linotype"/>
              </a:rPr>
              <a:t>cette</a:t>
            </a:r>
            <a:r>
              <a:rPr lang="fr-BE" sz="2333" b="1" spc="-40" dirty="0">
                <a:solidFill>
                  <a:srgbClr val="57B152"/>
                </a:solidFill>
                <a:latin typeface="Palatino Linotype"/>
                <a:cs typeface="Palatino Linotype"/>
              </a:rPr>
              <a:t> </a:t>
            </a:r>
            <a:r>
              <a:rPr lang="fr-BE" sz="2333" b="1" spc="27" dirty="0">
                <a:solidFill>
                  <a:srgbClr val="57B152"/>
                </a:solidFill>
                <a:latin typeface="Palatino Linotype"/>
                <a:cs typeface="Palatino Linotype"/>
              </a:rPr>
              <a:t>phase.</a:t>
            </a:r>
            <a:endParaRPr lang="fr-BE" sz="2333" dirty="0">
              <a:latin typeface="Palatino Linotype"/>
              <a:cs typeface="Palatino Linotyp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79401" y="4540295"/>
            <a:ext cx="5207800" cy="9506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8467">
              <a:lnSpc>
                <a:spcPct val="116500"/>
              </a:lnSpc>
              <a:spcBef>
                <a:spcPts val="67"/>
              </a:spcBef>
            </a:pP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Concrètement, le citoyen place dans son panier ses </a:t>
            </a:r>
            <a:r>
              <a:rPr sz="1733" spc="33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projets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733" spc="33" dirty="0" err="1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préférés</a:t>
            </a:r>
            <a:r>
              <a:rPr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spcBef>
                <a:spcPts val="30"/>
              </a:spcBef>
            </a:pPr>
            <a:endParaRPr sz="2067" dirty="0">
              <a:latin typeface="Book Antiqua"/>
              <a:cs typeface="Book Antiqu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33462" y="5842057"/>
            <a:ext cx="5152139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94" marR="3387">
              <a:lnSpc>
                <a:spcPct val="116500"/>
              </a:lnSpc>
            </a:pP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L'option "commentaires" des citoyens peut être activée ou non.</a:t>
            </a:r>
          </a:p>
        </p:txBody>
      </p:sp>
    </p:spTree>
    <p:extLst>
      <p:ext uri="{BB962C8B-B14F-4D97-AF65-F5344CB8AC3E}">
        <p14:creationId xmlns:p14="http://schemas.microsoft.com/office/powerpoint/2010/main" val="11092128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57B1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6112" y="452718"/>
            <a:ext cx="7378216" cy="748694"/>
          </a:xfrm>
        </p:spPr>
        <p:txBody>
          <a:bodyPr/>
          <a:lstStyle/>
          <a:p>
            <a:r>
              <a:rPr lang="fr-BE" sz="4400" dirty="0"/>
              <a:t>Avantages la fonctionnalité BP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sz="half" idx="2"/>
          </p:nvPr>
        </p:nvSpPr>
        <p:spPr>
          <a:xfrm>
            <a:off x="1805814" y="1951855"/>
            <a:ext cx="4337246" cy="752227"/>
          </a:xfrm>
        </p:spPr>
        <p:txBody>
          <a:bodyPr/>
          <a:lstStyle/>
          <a:p>
            <a:pPr marL="0" indent="0">
              <a:buNone/>
            </a:pPr>
            <a:r>
              <a:rPr lang="fr-BE" sz="4000" b="0" dirty="0">
                <a:latin typeface="Calibri" panose="020F0502020204030204" pitchFamily="34" charset="0"/>
                <a:cs typeface="Calibri" panose="020F0502020204030204" pitchFamily="34" charset="0"/>
              </a:rPr>
              <a:t>VOTES NON VISIBLES</a:t>
            </a:r>
          </a:p>
        </p:txBody>
      </p:sp>
      <p:sp>
        <p:nvSpPr>
          <p:cNvPr id="3" name="object 3"/>
          <p:cNvSpPr/>
          <p:nvPr/>
        </p:nvSpPr>
        <p:spPr>
          <a:xfrm>
            <a:off x="720835" y="1125212"/>
            <a:ext cx="10795000" cy="76200"/>
          </a:xfrm>
          <a:custGeom>
            <a:avLst/>
            <a:gdLst/>
            <a:ahLst/>
            <a:cxnLst/>
            <a:rect l="l" t="t" r="r" b="b"/>
            <a:pathLst>
              <a:path w="16192500" h="114300">
                <a:moveTo>
                  <a:pt x="16192498" y="114299"/>
                </a:moveTo>
                <a:lnTo>
                  <a:pt x="0" y="114299"/>
                </a:lnTo>
                <a:lnTo>
                  <a:pt x="0" y="0"/>
                </a:lnTo>
                <a:lnTo>
                  <a:pt x="16192498" y="0"/>
                </a:lnTo>
                <a:lnTo>
                  <a:pt x="16192498" y="114299"/>
                </a:lnTo>
                <a:close/>
              </a:path>
            </a:pathLst>
          </a:custGeom>
          <a:solidFill>
            <a:srgbClr val="3D484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4" name="object 4"/>
          <p:cNvGrpSpPr/>
          <p:nvPr/>
        </p:nvGrpSpPr>
        <p:grpSpPr>
          <a:xfrm>
            <a:off x="685800" y="1836734"/>
            <a:ext cx="1013037" cy="1013037"/>
            <a:chOff x="1028700" y="2755100"/>
            <a:chExt cx="1519555" cy="1519555"/>
          </a:xfrm>
        </p:grpSpPr>
        <p:sp>
          <p:nvSpPr>
            <p:cNvPr id="5" name="object 5"/>
            <p:cNvSpPr/>
            <p:nvPr/>
          </p:nvSpPr>
          <p:spPr>
            <a:xfrm>
              <a:off x="1028700" y="2755100"/>
              <a:ext cx="1519555" cy="1519555"/>
            </a:xfrm>
            <a:custGeom>
              <a:avLst/>
              <a:gdLst/>
              <a:ahLst/>
              <a:cxnLst/>
              <a:rect l="l" t="t" r="r" b="b"/>
              <a:pathLst>
                <a:path w="1519555" h="1519554">
                  <a:moveTo>
                    <a:pt x="759567" y="1519135"/>
                  </a:moveTo>
                  <a:lnTo>
                    <a:pt x="703696" y="1517078"/>
                  </a:lnTo>
                  <a:lnTo>
                    <a:pt x="648116" y="1510915"/>
                  </a:lnTo>
                  <a:lnTo>
                    <a:pt x="593140" y="1500679"/>
                  </a:lnTo>
                  <a:lnTo>
                    <a:pt x="539077" y="1486429"/>
                  </a:lnTo>
                  <a:lnTo>
                    <a:pt x="486208" y="1468241"/>
                  </a:lnTo>
                  <a:lnTo>
                    <a:pt x="434810" y="1446209"/>
                  </a:lnTo>
                  <a:lnTo>
                    <a:pt x="385173" y="1420455"/>
                  </a:lnTo>
                  <a:lnTo>
                    <a:pt x="337574" y="1391125"/>
                  </a:lnTo>
                  <a:lnTo>
                    <a:pt x="292261" y="1358374"/>
                  </a:lnTo>
                  <a:lnTo>
                    <a:pt x="249472" y="1322370"/>
                  </a:lnTo>
                  <a:lnTo>
                    <a:pt x="209448" y="1283316"/>
                  </a:lnTo>
                  <a:lnTo>
                    <a:pt x="172413" y="1241432"/>
                  </a:lnTo>
                  <a:lnTo>
                    <a:pt x="138559" y="1196938"/>
                  </a:lnTo>
                  <a:lnTo>
                    <a:pt x="108064" y="1150064"/>
                  </a:lnTo>
                  <a:lnTo>
                    <a:pt x="81100" y="1101073"/>
                  </a:lnTo>
                  <a:lnTo>
                    <a:pt x="57818" y="1050241"/>
                  </a:lnTo>
                  <a:lnTo>
                    <a:pt x="38338" y="997835"/>
                  </a:lnTo>
                  <a:lnTo>
                    <a:pt x="22762" y="944127"/>
                  </a:lnTo>
                  <a:lnTo>
                    <a:pt x="11181" y="889419"/>
                  </a:lnTo>
                  <a:lnTo>
                    <a:pt x="3657" y="834018"/>
                  </a:lnTo>
                  <a:lnTo>
                    <a:pt x="228" y="778214"/>
                  </a:lnTo>
                  <a:lnTo>
                    <a:pt x="0" y="759567"/>
                  </a:lnTo>
                  <a:lnTo>
                    <a:pt x="228" y="740921"/>
                  </a:lnTo>
                  <a:lnTo>
                    <a:pt x="3657" y="685117"/>
                  </a:lnTo>
                  <a:lnTo>
                    <a:pt x="11181" y="629716"/>
                  </a:lnTo>
                  <a:lnTo>
                    <a:pt x="22762" y="575007"/>
                  </a:lnTo>
                  <a:lnTo>
                    <a:pt x="38338" y="521299"/>
                  </a:lnTo>
                  <a:lnTo>
                    <a:pt x="57818" y="468893"/>
                  </a:lnTo>
                  <a:lnTo>
                    <a:pt x="81100" y="418062"/>
                  </a:lnTo>
                  <a:lnTo>
                    <a:pt x="108064" y="369071"/>
                  </a:lnTo>
                  <a:lnTo>
                    <a:pt x="138559" y="322197"/>
                  </a:lnTo>
                  <a:lnTo>
                    <a:pt x="172413" y="277703"/>
                  </a:lnTo>
                  <a:lnTo>
                    <a:pt x="209448" y="235818"/>
                  </a:lnTo>
                  <a:lnTo>
                    <a:pt x="249472" y="196764"/>
                  </a:lnTo>
                  <a:lnTo>
                    <a:pt x="292261" y="160761"/>
                  </a:lnTo>
                  <a:lnTo>
                    <a:pt x="337574" y="128010"/>
                  </a:lnTo>
                  <a:lnTo>
                    <a:pt x="385173" y="98680"/>
                  </a:lnTo>
                  <a:lnTo>
                    <a:pt x="434810" y="72926"/>
                  </a:lnTo>
                  <a:lnTo>
                    <a:pt x="486208" y="50894"/>
                  </a:lnTo>
                  <a:lnTo>
                    <a:pt x="539077" y="32706"/>
                  </a:lnTo>
                  <a:lnTo>
                    <a:pt x="593140" y="18456"/>
                  </a:lnTo>
                  <a:lnTo>
                    <a:pt x="648116" y="8220"/>
                  </a:lnTo>
                  <a:lnTo>
                    <a:pt x="703696" y="2057"/>
                  </a:lnTo>
                  <a:lnTo>
                    <a:pt x="759567" y="0"/>
                  </a:lnTo>
                  <a:lnTo>
                    <a:pt x="778214" y="228"/>
                  </a:lnTo>
                  <a:lnTo>
                    <a:pt x="834018" y="3657"/>
                  </a:lnTo>
                  <a:lnTo>
                    <a:pt x="889419" y="11181"/>
                  </a:lnTo>
                  <a:lnTo>
                    <a:pt x="944128" y="22762"/>
                  </a:lnTo>
                  <a:lnTo>
                    <a:pt x="997835" y="38338"/>
                  </a:lnTo>
                  <a:lnTo>
                    <a:pt x="1050241" y="57818"/>
                  </a:lnTo>
                  <a:lnTo>
                    <a:pt x="1101073" y="81100"/>
                  </a:lnTo>
                  <a:lnTo>
                    <a:pt x="1150064" y="108064"/>
                  </a:lnTo>
                  <a:lnTo>
                    <a:pt x="1196938" y="138559"/>
                  </a:lnTo>
                  <a:lnTo>
                    <a:pt x="1241432" y="172413"/>
                  </a:lnTo>
                  <a:lnTo>
                    <a:pt x="1283316" y="209448"/>
                  </a:lnTo>
                  <a:lnTo>
                    <a:pt x="1322370" y="249472"/>
                  </a:lnTo>
                  <a:lnTo>
                    <a:pt x="1358374" y="292261"/>
                  </a:lnTo>
                  <a:lnTo>
                    <a:pt x="1391125" y="337574"/>
                  </a:lnTo>
                  <a:lnTo>
                    <a:pt x="1420455" y="385173"/>
                  </a:lnTo>
                  <a:lnTo>
                    <a:pt x="1446209" y="434810"/>
                  </a:lnTo>
                  <a:lnTo>
                    <a:pt x="1468241" y="486208"/>
                  </a:lnTo>
                  <a:lnTo>
                    <a:pt x="1486428" y="539077"/>
                  </a:lnTo>
                  <a:lnTo>
                    <a:pt x="1500678" y="593140"/>
                  </a:lnTo>
                  <a:lnTo>
                    <a:pt x="1510915" y="648116"/>
                  </a:lnTo>
                  <a:lnTo>
                    <a:pt x="1517078" y="703696"/>
                  </a:lnTo>
                  <a:lnTo>
                    <a:pt x="1519135" y="759567"/>
                  </a:lnTo>
                  <a:lnTo>
                    <a:pt x="1518907" y="778214"/>
                  </a:lnTo>
                  <a:lnTo>
                    <a:pt x="1515478" y="834018"/>
                  </a:lnTo>
                  <a:lnTo>
                    <a:pt x="1507954" y="889419"/>
                  </a:lnTo>
                  <a:lnTo>
                    <a:pt x="1496373" y="944128"/>
                  </a:lnTo>
                  <a:lnTo>
                    <a:pt x="1480797" y="997835"/>
                  </a:lnTo>
                  <a:lnTo>
                    <a:pt x="1461317" y="1050241"/>
                  </a:lnTo>
                  <a:lnTo>
                    <a:pt x="1438035" y="1101073"/>
                  </a:lnTo>
                  <a:lnTo>
                    <a:pt x="1411071" y="1150064"/>
                  </a:lnTo>
                  <a:lnTo>
                    <a:pt x="1380576" y="1196938"/>
                  </a:lnTo>
                  <a:lnTo>
                    <a:pt x="1346721" y="1241432"/>
                  </a:lnTo>
                  <a:lnTo>
                    <a:pt x="1309686" y="1283316"/>
                  </a:lnTo>
                  <a:lnTo>
                    <a:pt x="1269662" y="1322370"/>
                  </a:lnTo>
                  <a:lnTo>
                    <a:pt x="1226873" y="1358374"/>
                  </a:lnTo>
                  <a:lnTo>
                    <a:pt x="1181561" y="1391125"/>
                  </a:lnTo>
                  <a:lnTo>
                    <a:pt x="1133962" y="1420455"/>
                  </a:lnTo>
                  <a:lnTo>
                    <a:pt x="1084325" y="1446209"/>
                  </a:lnTo>
                  <a:lnTo>
                    <a:pt x="1032927" y="1468241"/>
                  </a:lnTo>
                  <a:lnTo>
                    <a:pt x="980058" y="1486428"/>
                  </a:lnTo>
                  <a:lnTo>
                    <a:pt x="925995" y="1500678"/>
                  </a:lnTo>
                  <a:lnTo>
                    <a:pt x="871019" y="1510915"/>
                  </a:lnTo>
                  <a:lnTo>
                    <a:pt x="815439" y="1517078"/>
                  </a:lnTo>
                  <a:lnTo>
                    <a:pt x="759567" y="1519135"/>
                  </a:lnTo>
                  <a:close/>
                </a:path>
              </a:pathLst>
            </a:custGeom>
            <a:solidFill>
              <a:srgbClr val="BFE4D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306766" y="3029990"/>
              <a:ext cx="961390" cy="923925"/>
            </a:xfrm>
            <a:custGeom>
              <a:avLst/>
              <a:gdLst/>
              <a:ahLst/>
              <a:cxnLst/>
              <a:rect l="l" t="t" r="r" b="b"/>
              <a:pathLst>
                <a:path w="961389" h="923925">
                  <a:moveTo>
                    <a:pt x="760958" y="341452"/>
                  </a:moveTo>
                  <a:lnTo>
                    <a:pt x="758037" y="309219"/>
                  </a:lnTo>
                  <a:lnTo>
                    <a:pt x="749833" y="281698"/>
                  </a:lnTo>
                  <a:lnTo>
                    <a:pt x="749630" y="281355"/>
                  </a:lnTo>
                  <a:lnTo>
                    <a:pt x="737133" y="260248"/>
                  </a:lnTo>
                  <a:lnTo>
                    <a:pt x="720915" y="246367"/>
                  </a:lnTo>
                  <a:lnTo>
                    <a:pt x="720915" y="341452"/>
                  </a:lnTo>
                  <a:lnTo>
                    <a:pt x="718515" y="367258"/>
                  </a:lnTo>
                  <a:lnTo>
                    <a:pt x="712736" y="386054"/>
                  </a:lnTo>
                  <a:lnTo>
                    <a:pt x="705739" y="397383"/>
                  </a:lnTo>
                  <a:lnTo>
                    <a:pt x="699643" y="400824"/>
                  </a:lnTo>
                  <a:lnTo>
                    <a:pt x="694194" y="397446"/>
                  </a:lnTo>
                  <a:lnTo>
                    <a:pt x="687514" y="396887"/>
                  </a:lnTo>
                  <a:lnTo>
                    <a:pt x="675652" y="401713"/>
                  </a:lnTo>
                  <a:lnTo>
                    <a:pt x="671245" y="406806"/>
                  </a:lnTo>
                  <a:lnTo>
                    <a:pt x="669683" y="413029"/>
                  </a:lnTo>
                  <a:lnTo>
                    <a:pt x="651852" y="466432"/>
                  </a:lnTo>
                  <a:lnTo>
                    <a:pt x="627113" y="512559"/>
                  </a:lnTo>
                  <a:lnTo>
                    <a:pt x="596531" y="550303"/>
                  </a:lnTo>
                  <a:lnTo>
                    <a:pt x="561213" y="578612"/>
                  </a:lnTo>
                  <a:lnTo>
                    <a:pt x="522198" y="596392"/>
                  </a:lnTo>
                  <a:lnTo>
                    <a:pt x="480606" y="602564"/>
                  </a:lnTo>
                  <a:lnTo>
                    <a:pt x="439013" y="596392"/>
                  </a:lnTo>
                  <a:lnTo>
                    <a:pt x="400011" y="578612"/>
                  </a:lnTo>
                  <a:lnTo>
                    <a:pt x="364680" y="550303"/>
                  </a:lnTo>
                  <a:lnTo>
                    <a:pt x="334111" y="512559"/>
                  </a:lnTo>
                  <a:lnTo>
                    <a:pt x="309359" y="466432"/>
                  </a:lnTo>
                  <a:lnTo>
                    <a:pt x="291528" y="413029"/>
                  </a:lnTo>
                  <a:lnTo>
                    <a:pt x="289966" y="406806"/>
                  </a:lnTo>
                  <a:lnTo>
                    <a:pt x="284962" y="402183"/>
                  </a:lnTo>
                  <a:lnTo>
                    <a:pt x="283794" y="401713"/>
                  </a:lnTo>
                  <a:lnTo>
                    <a:pt x="276834" y="398818"/>
                  </a:lnTo>
                  <a:lnTo>
                    <a:pt x="274421" y="398411"/>
                  </a:lnTo>
                  <a:lnTo>
                    <a:pt x="267893" y="398411"/>
                  </a:lnTo>
                  <a:lnTo>
                    <a:pt x="263728" y="399580"/>
                  </a:lnTo>
                  <a:lnTo>
                    <a:pt x="260324" y="401713"/>
                  </a:lnTo>
                  <a:lnTo>
                    <a:pt x="255092" y="397764"/>
                  </a:lnTo>
                  <a:lnTo>
                    <a:pt x="248437" y="386156"/>
                  </a:lnTo>
                  <a:lnTo>
                    <a:pt x="242735" y="367271"/>
                  </a:lnTo>
                  <a:lnTo>
                    <a:pt x="240309" y="341452"/>
                  </a:lnTo>
                  <a:lnTo>
                    <a:pt x="242506" y="316826"/>
                  </a:lnTo>
                  <a:lnTo>
                    <a:pt x="247764" y="298399"/>
                  </a:lnTo>
                  <a:lnTo>
                    <a:pt x="254076" y="286486"/>
                  </a:lnTo>
                  <a:lnTo>
                    <a:pt x="259448" y="281355"/>
                  </a:lnTo>
                  <a:lnTo>
                    <a:pt x="259892" y="281432"/>
                  </a:lnTo>
                  <a:lnTo>
                    <a:pt x="265938" y="281876"/>
                  </a:lnTo>
                  <a:lnTo>
                    <a:pt x="267538" y="281355"/>
                  </a:lnTo>
                  <a:lnTo>
                    <a:pt x="271983" y="279908"/>
                  </a:lnTo>
                  <a:lnTo>
                    <a:pt x="280479" y="271348"/>
                  </a:lnTo>
                  <a:lnTo>
                    <a:pt x="282600" y="265366"/>
                  </a:lnTo>
                  <a:lnTo>
                    <a:pt x="280911" y="249948"/>
                  </a:lnTo>
                  <a:lnTo>
                    <a:pt x="280441" y="246253"/>
                  </a:lnTo>
                  <a:lnTo>
                    <a:pt x="280352" y="241020"/>
                  </a:lnTo>
                  <a:lnTo>
                    <a:pt x="285648" y="195021"/>
                  </a:lnTo>
                  <a:lnTo>
                    <a:pt x="300736" y="152768"/>
                  </a:lnTo>
                  <a:lnTo>
                    <a:pt x="324408" y="115481"/>
                  </a:lnTo>
                  <a:lnTo>
                    <a:pt x="355434" y="84353"/>
                  </a:lnTo>
                  <a:lnTo>
                    <a:pt x="392620" y="60617"/>
                  </a:lnTo>
                  <a:lnTo>
                    <a:pt x="434746" y="45491"/>
                  </a:lnTo>
                  <a:lnTo>
                    <a:pt x="480606" y="40170"/>
                  </a:lnTo>
                  <a:lnTo>
                    <a:pt x="526465" y="45491"/>
                  </a:lnTo>
                  <a:lnTo>
                    <a:pt x="568591" y="60617"/>
                  </a:lnTo>
                  <a:lnTo>
                    <a:pt x="605777" y="84353"/>
                  </a:lnTo>
                  <a:lnTo>
                    <a:pt x="636816" y="115481"/>
                  </a:lnTo>
                  <a:lnTo>
                    <a:pt x="660476" y="152768"/>
                  </a:lnTo>
                  <a:lnTo>
                    <a:pt x="675563" y="195021"/>
                  </a:lnTo>
                  <a:lnTo>
                    <a:pt x="680859" y="241020"/>
                  </a:lnTo>
                  <a:lnTo>
                    <a:pt x="680770" y="246253"/>
                  </a:lnTo>
                  <a:lnTo>
                    <a:pt x="680300" y="249948"/>
                  </a:lnTo>
                  <a:lnTo>
                    <a:pt x="679259" y="259346"/>
                  </a:lnTo>
                  <a:lnTo>
                    <a:pt x="678662" y="265366"/>
                  </a:lnTo>
                  <a:lnTo>
                    <a:pt x="680745" y="271348"/>
                  </a:lnTo>
                  <a:lnTo>
                    <a:pt x="689267" y="279908"/>
                  </a:lnTo>
                  <a:lnTo>
                    <a:pt x="695236" y="281914"/>
                  </a:lnTo>
                  <a:lnTo>
                    <a:pt x="701167" y="281432"/>
                  </a:lnTo>
                  <a:lnTo>
                    <a:pt x="701332" y="281393"/>
                  </a:lnTo>
                  <a:lnTo>
                    <a:pt x="701573" y="281393"/>
                  </a:lnTo>
                  <a:lnTo>
                    <a:pt x="718718" y="316826"/>
                  </a:lnTo>
                  <a:lnTo>
                    <a:pt x="720915" y="341452"/>
                  </a:lnTo>
                  <a:lnTo>
                    <a:pt x="720915" y="246367"/>
                  </a:lnTo>
                  <a:lnTo>
                    <a:pt x="720788" y="246253"/>
                  </a:lnTo>
                  <a:lnTo>
                    <a:pt x="720915" y="241020"/>
                  </a:lnTo>
                  <a:lnTo>
                    <a:pt x="716026" y="192506"/>
                  </a:lnTo>
                  <a:lnTo>
                    <a:pt x="702005" y="147281"/>
                  </a:lnTo>
                  <a:lnTo>
                    <a:pt x="679818" y="106349"/>
                  </a:lnTo>
                  <a:lnTo>
                    <a:pt x="650455" y="70662"/>
                  </a:lnTo>
                  <a:lnTo>
                    <a:pt x="614883" y="41211"/>
                  </a:lnTo>
                  <a:lnTo>
                    <a:pt x="612965" y="40170"/>
                  </a:lnTo>
                  <a:lnTo>
                    <a:pt x="574065" y="18973"/>
                  </a:lnTo>
                  <a:lnTo>
                    <a:pt x="528980" y="4902"/>
                  </a:lnTo>
                  <a:lnTo>
                    <a:pt x="480606" y="0"/>
                  </a:lnTo>
                  <a:lnTo>
                    <a:pt x="432231" y="4902"/>
                  </a:lnTo>
                  <a:lnTo>
                    <a:pt x="387146" y="18973"/>
                  </a:lnTo>
                  <a:lnTo>
                    <a:pt x="346329" y="41211"/>
                  </a:lnTo>
                  <a:lnTo>
                    <a:pt x="310756" y="70662"/>
                  </a:lnTo>
                  <a:lnTo>
                    <a:pt x="281393" y="106349"/>
                  </a:lnTo>
                  <a:lnTo>
                    <a:pt x="259219" y="147281"/>
                  </a:lnTo>
                  <a:lnTo>
                    <a:pt x="245198" y="192506"/>
                  </a:lnTo>
                  <a:lnTo>
                    <a:pt x="240309" y="241020"/>
                  </a:lnTo>
                  <a:lnTo>
                    <a:pt x="240423" y="246253"/>
                  </a:lnTo>
                  <a:lnTo>
                    <a:pt x="224078" y="260248"/>
                  </a:lnTo>
                  <a:lnTo>
                    <a:pt x="211391" y="281698"/>
                  </a:lnTo>
                  <a:lnTo>
                    <a:pt x="203174" y="309219"/>
                  </a:lnTo>
                  <a:lnTo>
                    <a:pt x="200253" y="341452"/>
                  </a:lnTo>
                  <a:lnTo>
                    <a:pt x="204609" y="380415"/>
                  </a:lnTo>
                  <a:lnTo>
                    <a:pt x="216674" y="411822"/>
                  </a:lnTo>
                  <a:lnTo>
                    <a:pt x="234924" y="433133"/>
                  </a:lnTo>
                  <a:lnTo>
                    <a:pt x="257848" y="441794"/>
                  </a:lnTo>
                  <a:lnTo>
                    <a:pt x="276466" y="491020"/>
                  </a:lnTo>
                  <a:lnTo>
                    <a:pt x="300672" y="534543"/>
                  </a:lnTo>
                  <a:lnTo>
                    <a:pt x="329730" y="571677"/>
                  </a:lnTo>
                  <a:lnTo>
                    <a:pt x="362966" y="601738"/>
                  </a:lnTo>
                  <a:lnTo>
                    <a:pt x="399656" y="624065"/>
                  </a:lnTo>
                  <a:lnTo>
                    <a:pt x="439102" y="637946"/>
                  </a:lnTo>
                  <a:lnTo>
                    <a:pt x="480606" y="642734"/>
                  </a:lnTo>
                  <a:lnTo>
                    <a:pt x="522109" y="637946"/>
                  </a:lnTo>
                  <a:lnTo>
                    <a:pt x="561555" y="624065"/>
                  </a:lnTo>
                  <a:lnTo>
                    <a:pt x="596912" y="602564"/>
                  </a:lnTo>
                  <a:lnTo>
                    <a:pt x="631482" y="571677"/>
                  </a:lnTo>
                  <a:lnTo>
                    <a:pt x="660552" y="534543"/>
                  </a:lnTo>
                  <a:lnTo>
                    <a:pt x="684745" y="491020"/>
                  </a:lnTo>
                  <a:lnTo>
                    <a:pt x="703376" y="441794"/>
                  </a:lnTo>
                  <a:lnTo>
                    <a:pt x="726287" y="433133"/>
                  </a:lnTo>
                  <a:lnTo>
                    <a:pt x="744537" y="411822"/>
                  </a:lnTo>
                  <a:lnTo>
                    <a:pt x="748766" y="400824"/>
                  </a:lnTo>
                  <a:lnTo>
                    <a:pt x="756602" y="380415"/>
                  </a:lnTo>
                  <a:lnTo>
                    <a:pt x="760958" y="341452"/>
                  </a:lnTo>
                  <a:close/>
                </a:path>
                <a:path w="961389" h="923925">
                  <a:moveTo>
                    <a:pt x="961212" y="874356"/>
                  </a:moveTo>
                  <a:lnTo>
                    <a:pt x="957021" y="827633"/>
                  </a:lnTo>
                  <a:lnTo>
                    <a:pt x="944854" y="783285"/>
                  </a:lnTo>
                  <a:lnTo>
                    <a:pt x="925347" y="742162"/>
                  </a:lnTo>
                  <a:lnTo>
                    <a:pt x="921169" y="736269"/>
                  </a:lnTo>
                  <a:lnTo>
                    <a:pt x="921169" y="874356"/>
                  </a:lnTo>
                  <a:lnTo>
                    <a:pt x="921169" y="883754"/>
                  </a:lnTo>
                  <a:lnTo>
                    <a:pt x="40055" y="883754"/>
                  </a:lnTo>
                  <a:lnTo>
                    <a:pt x="40055" y="874356"/>
                  </a:lnTo>
                  <a:lnTo>
                    <a:pt x="44856" y="828421"/>
                  </a:lnTo>
                  <a:lnTo>
                    <a:pt x="58737" y="785342"/>
                  </a:lnTo>
                  <a:lnTo>
                    <a:pt x="80822" y="746340"/>
                  </a:lnTo>
                  <a:lnTo>
                    <a:pt x="110286" y="712609"/>
                  </a:lnTo>
                  <a:lnTo>
                    <a:pt x="146278" y="685317"/>
                  </a:lnTo>
                  <a:lnTo>
                    <a:pt x="187960" y="665670"/>
                  </a:lnTo>
                  <a:lnTo>
                    <a:pt x="278790" y="633971"/>
                  </a:lnTo>
                  <a:lnTo>
                    <a:pt x="314502" y="665340"/>
                  </a:lnTo>
                  <a:lnTo>
                    <a:pt x="353110" y="690206"/>
                  </a:lnTo>
                  <a:lnTo>
                    <a:pt x="394042" y="708291"/>
                  </a:lnTo>
                  <a:lnTo>
                    <a:pt x="436727" y="719328"/>
                  </a:lnTo>
                  <a:lnTo>
                    <a:pt x="480606" y="723074"/>
                  </a:lnTo>
                  <a:lnTo>
                    <a:pt x="524484" y="719328"/>
                  </a:lnTo>
                  <a:lnTo>
                    <a:pt x="567182" y="708291"/>
                  </a:lnTo>
                  <a:lnTo>
                    <a:pt x="608114" y="690206"/>
                  </a:lnTo>
                  <a:lnTo>
                    <a:pt x="646709" y="665340"/>
                  </a:lnTo>
                  <a:lnTo>
                    <a:pt x="682421" y="633971"/>
                  </a:lnTo>
                  <a:lnTo>
                    <a:pt x="773264" y="665670"/>
                  </a:lnTo>
                  <a:lnTo>
                    <a:pt x="814933" y="685317"/>
                  </a:lnTo>
                  <a:lnTo>
                    <a:pt x="850925" y="712609"/>
                  </a:lnTo>
                  <a:lnTo>
                    <a:pt x="880389" y="746340"/>
                  </a:lnTo>
                  <a:lnTo>
                    <a:pt x="902474" y="785342"/>
                  </a:lnTo>
                  <a:lnTo>
                    <a:pt x="916355" y="828421"/>
                  </a:lnTo>
                  <a:lnTo>
                    <a:pt x="921169" y="874356"/>
                  </a:lnTo>
                  <a:lnTo>
                    <a:pt x="921169" y="736269"/>
                  </a:lnTo>
                  <a:lnTo>
                    <a:pt x="899121" y="705167"/>
                  </a:lnTo>
                  <a:lnTo>
                    <a:pt x="866813" y="673163"/>
                  </a:lnTo>
                  <a:lnTo>
                    <a:pt x="829030" y="647065"/>
                  </a:lnTo>
                  <a:lnTo>
                    <a:pt x="786396" y="627748"/>
                  </a:lnTo>
                  <a:lnTo>
                    <a:pt x="681913" y="591273"/>
                  </a:lnTo>
                  <a:lnTo>
                    <a:pt x="675894" y="589140"/>
                  </a:lnTo>
                  <a:lnTo>
                    <a:pt x="667448" y="591273"/>
                  </a:lnTo>
                  <a:lnTo>
                    <a:pt x="662038" y="597179"/>
                  </a:lnTo>
                  <a:lnTo>
                    <a:pt x="621728" y="633895"/>
                  </a:lnTo>
                  <a:lnTo>
                    <a:pt x="577316" y="660768"/>
                  </a:lnTo>
                  <a:lnTo>
                    <a:pt x="529907" y="677278"/>
                  </a:lnTo>
                  <a:lnTo>
                    <a:pt x="480606" y="682904"/>
                  </a:lnTo>
                  <a:lnTo>
                    <a:pt x="431317" y="677278"/>
                  </a:lnTo>
                  <a:lnTo>
                    <a:pt x="383895" y="660768"/>
                  </a:lnTo>
                  <a:lnTo>
                    <a:pt x="339623" y="633971"/>
                  </a:lnTo>
                  <a:lnTo>
                    <a:pt x="339483" y="633895"/>
                  </a:lnTo>
                  <a:lnTo>
                    <a:pt x="299173" y="597179"/>
                  </a:lnTo>
                  <a:lnTo>
                    <a:pt x="293725" y="591273"/>
                  </a:lnTo>
                  <a:lnTo>
                    <a:pt x="285356" y="589178"/>
                  </a:lnTo>
                  <a:lnTo>
                    <a:pt x="174815" y="627748"/>
                  </a:lnTo>
                  <a:lnTo>
                    <a:pt x="132245" y="647052"/>
                  </a:lnTo>
                  <a:lnTo>
                    <a:pt x="94462" y="673138"/>
                  </a:lnTo>
                  <a:lnTo>
                    <a:pt x="62141" y="705129"/>
                  </a:lnTo>
                  <a:lnTo>
                    <a:pt x="35902" y="742137"/>
                  </a:lnTo>
                  <a:lnTo>
                    <a:pt x="16383" y="783259"/>
                  </a:lnTo>
                  <a:lnTo>
                    <a:pt x="4203" y="827633"/>
                  </a:lnTo>
                  <a:lnTo>
                    <a:pt x="0" y="874356"/>
                  </a:lnTo>
                  <a:lnTo>
                    <a:pt x="0" y="903846"/>
                  </a:lnTo>
                  <a:lnTo>
                    <a:pt x="1574" y="911656"/>
                  </a:lnTo>
                  <a:lnTo>
                    <a:pt x="5867" y="918044"/>
                  </a:lnTo>
                  <a:lnTo>
                    <a:pt x="12230" y="922350"/>
                  </a:lnTo>
                  <a:lnTo>
                    <a:pt x="20027" y="923925"/>
                  </a:lnTo>
                  <a:lnTo>
                    <a:pt x="941197" y="923925"/>
                  </a:lnTo>
                  <a:lnTo>
                    <a:pt x="948982" y="922350"/>
                  </a:lnTo>
                  <a:lnTo>
                    <a:pt x="955344" y="918044"/>
                  </a:lnTo>
                  <a:lnTo>
                    <a:pt x="959637" y="911656"/>
                  </a:lnTo>
                  <a:lnTo>
                    <a:pt x="961212" y="903846"/>
                  </a:lnTo>
                  <a:lnTo>
                    <a:pt x="961212" y="883754"/>
                  </a:lnTo>
                  <a:lnTo>
                    <a:pt x="961212" y="874356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707279" y="3190668"/>
              <a:ext cx="160202" cy="2406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747330" y="3471862"/>
              <a:ext cx="40640" cy="40640"/>
            </a:xfrm>
            <a:custGeom>
              <a:avLst/>
              <a:gdLst/>
              <a:ahLst/>
              <a:cxnLst/>
              <a:rect l="l" t="t" r="r" b="b"/>
              <a:pathLst>
                <a:path w="40639" h="40639">
                  <a:moveTo>
                    <a:pt x="22680" y="40170"/>
                  </a:moveTo>
                  <a:lnTo>
                    <a:pt x="17369" y="40170"/>
                  </a:lnTo>
                  <a:lnTo>
                    <a:pt x="14815" y="39660"/>
                  </a:lnTo>
                  <a:lnTo>
                    <a:pt x="0" y="22748"/>
                  </a:lnTo>
                  <a:lnTo>
                    <a:pt x="0" y="17421"/>
                  </a:lnTo>
                  <a:lnTo>
                    <a:pt x="17369" y="0"/>
                  </a:lnTo>
                  <a:lnTo>
                    <a:pt x="22680" y="0"/>
                  </a:lnTo>
                  <a:lnTo>
                    <a:pt x="40050" y="20085"/>
                  </a:lnTo>
                  <a:lnTo>
                    <a:pt x="40050" y="22748"/>
                  </a:lnTo>
                  <a:lnTo>
                    <a:pt x="22680" y="40170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85800" y="4547668"/>
            <a:ext cx="1013037" cy="1013037"/>
            <a:chOff x="1028700" y="6821501"/>
            <a:chExt cx="1519555" cy="1519555"/>
          </a:xfrm>
        </p:grpSpPr>
        <p:sp>
          <p:nvSpPr>
            <p:cNvPr id="10" name="object 10"/>
            <p:cNvSpPr/>
            <p:nvPr/>
          </p:nvSpPr>
          <p:spPr>
            <a:xfrm>
              <a:off x="1028700" y="6821501"/>
              <a:ext cx="1519555" cy="1519555"/>
            </a:xfrm>
            <a:custGeom>
              <a:avLst/>
              <a:gdLst/>
              <a:ahLst/>
              <a:cxnLst/>
              <a:rect l="l" t="t" r="r" b="b"/>
              <a:pathLst>
                <a:path w="1519555" h="1519554">
                  <a:moveTo>
                    <a:pt x="759567" y="1519135"/>
                  </a:moveTo>
                  <a:lnTo>
                    <a:pt x="703696" y="1517078"/>
                  </a:lnTo>
                  <a:lnTo>
                    <a:pt x="648116" y="1510915"/>
                  </a:lnTo>
                  <a:lnTo>
                    <a:pt x="593140" y="1500679"/>
                  </a:lnTo>
                  <a:lnTo>
                    <a:pt x="539077" y="1486429"/>
                  </a:lnTo>
                  <a:lnTo>
                    <a:pt x="486208" y="1468241"/>
                  </a:lnTo>
                  <a:lnTo>
                    <a:pt x="434810" y="1446209"/>
                  </a:lnTo>
                  <a:lnTo>
                    <a:pt x="385173" y="1420455"/>
                  </a:lnTo>
                  <a:lnTo>
                    <a:pt x="337574" y="1391125"/>
                  </a:lnTo>
                  <a:lnTo>
                    <a:pt x="292261" y="1358374"/>
                  </a:lnTo>
                  <a:lnTo>
                    <a:pt x="249472" y="1322370"/>
                  </a:lnTo>
                  <a:lnTo>
                    <a:pt x="209448" y="1283316"/>
                  </a:lnTo>
                  <a:lnTo>
                    <a:pt x="172413" y="1241432"/>
                  </a:lnTo>
                  <a:lnTo>
                    <a:pt x="138559" y="1196938"/>
                  </a:lnTo>
                  <a:lnTo>
                    <a:pt x="108064" y="1150064"/>
                  </a:lnTo>
                  <a:lnTo>
                    <a:pt x="81100" y="1101073"/>
                  </a:lnTo>
                  <a:lnTo>
                    <a:pt x="57818" y="1050241"/>
                  </a:lnTo>
                  <a:lnTo>
                    <a:pt x="38338" y="997835"/>
                  </a:lnTo>
                  <a:lnTo>
                    <a:pt x="22762" y="944127"/>
                  </a:lnTo>
                  <a:lnTo>
                    <a:pt x="11181" y="889419"/>
                  </a:lnTo>
                  <a:lnTo>
                    <a:pt x="3657" y="834018"/>
                  </a:lnTo>
                  <a:lnTo>
                    <a:pt x="228" y="778214"/>
                  </a:lnTo>
                  <a:lnTo>
                    <a:pt x="0" y="759567"/>
                  </a:lnTo>
                  <a:lnTo>
                    <a:pt x="228" y="740921"/>
                  </a:lnTo>
                  <a:lnTo>
                    <a:pt x="3657" y="685117"/>
                  </a:lnTo>
                  <a:lnTo>
                    <a:pt x="11181" y="629716"/>
                  </a:lnTo>
                  <a:lnTo>
                    <a:pt x="22762" y="575007"/>
                  </a:lnTo>
                  <a:lnTo>
                    <a:pt x="38338" y="521299"/>
                  </a:lnTo>
                  <a:lnTo>
                    <a:pt x="57818" y="468893"/>
                  </a:lnTo>
                  <a:lnTo>
                    <a:pt x="81100" y="418062"/>
                  </a:lnTo>
                  <a:lnTo>
                    <a:pt x="108064" y="369071"/>
                  </a:lnTo>
                  <a:lnTo>
                    <a:pt x="138559" y="322197"/>
                  </a:lnTo>
                  <a:lnTo>
                    <a:pt x="172413" y="277703"/>
                  </a:lnTo>
                  <a:lnTo>
                    <a:pt x="209448" y="235818"/>
                  </a:lnTo>
                  <a:lnTo>
                    <a:pt x="249472" y="196764"/>
                  </a:lnTo>
                  <a:lnTo>
                    <a:pt x="292261" y="160761"/>
                  </a:lnTo>
                  <a:lnTo>
                    <a:pt x="337574" y="128010"/>
                  </a:lnTo>
                  <a:lnTo>
                    <a:pt x="385173" y="98680"/>
                  </a:lnTo>
                  <a:lnTo>
                    <a:pt x="434810" y="72926"/>
                  </a:lnTo>
                  <a:lnTo>
                    <a:pt x="486208" y="50894"/>
                  </a:lnTo>
                  <a:lnTo>
                    <a:pt x="539077" y="32706"/>
                  </a:lnTo>
                  <a:lnTo>
                    <a:pt x="593140" y="18456"/>
                  </a:lnTo>
                  <a:lnTo>
                    <a:pt x="648116" y="8220"/>
                  </a:lnTo>
                  <a:lnTo>
                    <a:pt x="703696" y="2057"/>
                  </a:lnTo>
                  <a:lnTo>
                    <a:pt x="759567" y="0"/>
                  </a:lnTo>
                  <a:lnTo>
                    <a:pt x="778214" y="228"/>
                  </a:lnTo>
                  <a:lnTo>
                    <a:pt x="834018" y="3657"/>
                  </a:lnTo>
                  <a:lnTo>
                    <a:pt x="889419" y="11181"/>
                  </a:lnTo>
                  <a:lnTo>
                    <a:pt x="944128" y="22762"/>
                  </a:lnTo>
                  <a:lnTo>
                    <a:pt x="997835" y="38338"/>
                  </a:lnTo>
                  <a:lnTo>
                    <a:pt x="1050241" y="57818"/>
                  </a:lnTo>
                  <a:lnTo>
                    <a:pt x="1101073" y="81100"/>
                  </a:lnTo>
                  <a:lnTo>
                    <a:pt x="1150064" y="108064"/>
                  </a:lnTo>
                  <a:lnTo>
                    <a:pt x="1196938" y="138559"/>
                  </a:lnTo>
                  <a:lnTo>
                    <a:pt x="1241432" y="172413"/>
                  </a:lnTo>
                  <a:lnTo>
                    <a:pt x="1283316" y="209448"/>
                  </a:lnTo>
                  <a:lnTo>
                    <a:pt x="1322370" y="249472"/>
                  </a:lnTo>
                  <a:lnTo>
                    <a:pt x="1358374" y="292261"/>
                  </a:lnTo>
                  <a:lnTo>
                    <a:pt x="1391125" y="337574"/>
                  </a:lnTo>
                  <a:lnTo>
                    <a:pt x="1420455" y="385173"/>
                  </a:lnTo>
                  <a:lnTo>
                    <a:pt x="1446209" y="434810"/>
                  </a:lnTo>
                  <a:lnTo>
                    <a:pt x="1468241" y="486208"/>
                  </a:lnTo>
                  <a:lnTo>
                    <a:pt x="1486428" y="539077"/>
                  </a:lnTo>
                  <a:lnTo>
                    <a:pt x="1500678" y="593140"/>
                  </a:lnTo>
                  <a:lnTo>
                    <a:pt x="1510915" y="648116"/>
                  </a:lnTo>
                  <a:lnTo>
                    <a:pt x="1517078" y="703696"/>
                  </a:lnTo>
                  <a:lnTo>
                    <a:pt x="1519135" y="759567"/>
                  </a:lnTo>
                  <a:lnTo>
                    <a:pt x="1518907" y="778214"/>
                  </a:lnTo>
                  <a:lnTo>
                    <a:pt x="1515478" y="834018"/>
                  </a:lnTo>
                  <a:lnTo>
                    <a:pt x="1507954" y="889419"/>
                  </a:lnTo>
                  <a:lnTo>
                    <a:pt x="1496373" y="944128"/>
                  </a:lnTo>
                  <a:lnTo>
                    <a:pt x="1480797" y="997835"/>
                  </a:lnTo>
                  <a:lnTo>
                    <a:pt x="1461317" y="1050241"/>
                  </a:lnTo>
                  <a:lnTo>
                    <a:pt x="1438035" y="1101073"/>
                  </a:lnTo>
                  <a:lnTo>
                    <a:pt x="1411071" y="1150064"/>
                  </a:lnTo>
                  <a:lnTo>
                    <a:pt x="1380576" y="1196938"/>
                  </a:lnTo>
                  <a:lnTo>
                    <a:pt x="1346721" y="1241432"/>
                  </a:lnTo>
                  <a:lnTo>
                    <a:pt x="1309686" y="1283316"/>
                  </a:lnTo>
                  <a:lnTo>
                    <a:pt x="1269662" y="1322370"/>
                  </a:lnTo>
                  <a:lnTo>
                    <a:pt x="1226873" y="1358374"/>
                  </a:lnTo>
                  <a:lnTo>
                    <a:pt x="1181561" y="1391125"/>
                  </a:lnTo>
                  <a:lnTo>
                    <a:pt x="1133962" y="1420455"/>
                  </a:lnTo>
                  <a:lnTo>
                    <a:pt x="1084325" y="1446209"/>
                  </a:lnTo>
                  <a:lnTo>
                    <a:pt x="1032927" y="1468241"/>
                  </a:lnTo>
                  <a:lnTo>
                    <a:pt x="980058" y="1486428"/>
                  </a:lnTo>
                  <a:lnTo>
                    <a:pt x="925995" y="1500678"/>
                  </a:lnTo>
                  <a:lnTo>
                    <a:pt x="871019" y="1510915"/>
                  </a:lnTo>
                  <a:lnTo>
                    <a:pt x="815439" y="1517078"/>
                  </a:lnTo>
                  <a:lnTo>
                    <a:pt x="759567" y="1519135"/>
                  </a:lnTo>
                  <a:close/>
                </a:path>
              </a:pathLst>
            </a:custGeom>
            <a:solidFill>
              <a:srgbClr val="BFE4D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46453" y="7142029"/>
              <a:ext cx="114331" cy="2128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44396" y="7060183"/>
              <a:ext cx="885825" cy="1047750"/>
            </a:xfrm>
            <a:custGeom>
              <a:avLst/>
              <a:gdLst/>
              <a:ahLst/>
              <a:cxnLst/>
              <a:rect l="l" t="t" r="r" b="b"/>
              <a:pathLst>
                <a:path w="885825" h="1047750">
                  <a:moveTo>
                    <a:pt x="459282" y="884326"/>
                  </a:moveTo>
                  <a:lnTo>
                    <a:pt x="118097" y="884326"/>
                  </a:lnTo>
                  <a:lnTo>
                    <a:pt x="118097" y="891946"/>
                  </a:lnTo>
                  <a:lnTo>
                    <a:pt x="114820" y="891946"/>
                  </a:lnTo>
                  <a:lnTo>
                    <a:pt x="114820" y="900823"/>
                  </a:lnTo>
                  <a:lnTo>
                    <a:pt x="114820" y="909713"/>
                  </a:lnTo>
                  <a:lnTo>
                    <a:pt x="118935" y="909713"/>
                  </a:lnTo>
                  <a:lnTo>
                    <a:pt x="118935" y="917321"/>
                  </a:lnTo>
                  <a:lnTo>
                    <a:pt x="459282" y="917321"/>
                  </a:lnTo>
                  <a:lnTo>
                    <a:pt x="459282" y="909713"/>
                  </a:lnTo>
                  <a:lnTo>
                    <a:pt x="459282" y="900823"/>
                  </a:lnTo>
                  <a:lnTo>
                    <a:pt x="459282" y="891946"/>
                  </a:lnTo>
                  <a:lnTo>
                    <a:pt x="459282" y="884326"/>
                  </a:lnTo>
                  <a:close/>
                </a:path>
                <a:path w="885825" h="1047750">
                  <a:moveTo>
                    <a:pt x="459282" y="801865"/>
                  </a:moveTo>
                  <a:lnTo>
                    <a:pt x="118706" y="801865"/>
                  </a:lnTo>
                  <a:lnTo>
                    <a:pt x="118706" y="809472"/>
                  </a:lnTo>
                  <a:lnTo>
                    <a:pt x="114820" y="809472"/>
                  </a:lnTo>
                  <a:lnTo>
                    <a:pt x="114820" y="827239"/>
                  </a:lnTo>
                  <a:lnTo>
                    <a:pt x="118313" y="827239"/>
                  </a:lnTo>
                  <a:lnTo>
                    <a:pt x="118313" y="834847"/>
                  </a:lnTo>
                  <a:lnTo>
                    <a:pt x="459282" y="834847"/>
                  </a:lnTo>
                  <a:lnTo>
                    <a:pt x="459282" y="827239"/>
                  </a:lnTo>
                  <a:lnTo>
                    <a:pt x="459282" y="809472"/>
                  </a:lnTo>
                  <a:lnTo>
                    <a:pt x="459282" y="801865"/>
                  </a:lnTo>
                  <a:close/>
                </a:path>
                <a:path w="885825" h="1047750">
                  <a:moveTo>
                    <a:pt x="459282" y="720661"/>
                  </a:moveTo>
                  <a:lnTo>
                    <a:pt x="118059" y="720661"/>
                  </a:lnTo>
                  <a:lnTo>
                    <a:pt x="118059" y="728268"/>
                  </a:lnTo>
                  <a:lnTo>
                    <a:pt x="114820" y="728268"/>
                  </a:lnTo>
                  <a:lnTo>
                    <a:pt x="114820" y="746036"/>
                  </a:lnTo>
                  <a:lnTo>
                    <a:pt x="118973" y="746036"/>
                  </a:lnTo>
                  <a:lnTo>
                    <a:pt x="118973" y="753643"/>
                  </a:lnTo>
                  <a:lnTo>
                    <a:pt x="459282" y="753643"/>
                  </a:lnTo>
                  <a:lnTo>
                    <a:pt x="459282" y="746036"/>
                  </a:lnTo>
                  <a:lnTo>
                    <a:pt x="459282" y="728268"/>
                  </a:lnTo>
                  <a:lnTo>
                    <a:pt x="459282" y="720661"/>
                  </a:lnTo>
                  <a:close/>
                </a:path>
                <a:path w="885825" h="1047750">
                  <a:moveTo>
                    <a:pt x="459282" y="638187"/>
                  </a:moveTo>
                  <a:lnTo>
                    <a:pt x="118668" y="638187"/>
                  </a:lnTo>
                  <a:lnTo>
                    <a:pt x="118668" y="645807"/>
                  </a:lnTo>
                  <a:lnTo>
                    <a:pt x="114820" y="645807"/>
                  </a:lnTo>
                  <a:lnTo>
                    <a:pt x="114820" y="663562"/>
                  </a:lnTo>
                  <a:lnTo>
                    <a:pt x="118364" y="663562"/>
                  </a:lnTo>
                  <a:lnTo>
                    <a:pt x="118364" y="671182"/>
                  </a:lnTo>
                  <a:lnTo>
                    <a:pt x="459282" y="671182"/>
                  </a:lnTo>
                  <a:lnTo>
                    <a:pt x="459282" y="663562"/>
                  </a:lnTo>
                  <a:lnTo>
                    <a:pt x="459282" y="645807"/>
                  </a:lnTo>
                  <a:lnTo>
                    <a:pt x="459282" y="638187"/>
                  </a:lnTo>
                  <a:close/>
                </a:path>
                <a:path w="885825" h="1047750">
                  <a:moveTo>
                    <a:pt x="459282" y="556983"/>
                  </a:moveTo>
                  <a:lnTo>
                    <a:pt x="118021" y="556983"/>
                  </a:lnTo>
                  <a:lnTo>
                    <a:pt x="118021" y="564603"/>
                  </a:lnTo>
                  <a:lnTo>
                    <a:pt x="114820" y="564603"/>
                  </a:lnTo>
                  <a:lnTo>
                    <a:pt x="114820" y="582358"/>
                  </a:lnTo>
                  <a:lnTo>
                    <a:pt x="119011" y="582358"/>
                  </a:lnTo>
                  <a:lnTo>
                    <a:pt x="119011" y="589978"/>
                  </a:lnTo>
                  <a:lnTo>
                    <a:pt x="459282" y="589978"/>
                  </a:lnTo>
                  <a:lnTo>
                    <a:pt x="459282" y="582358"/>
                  </a:lnTo>
                  <a:lnTo>
                    <a:pt x="459282" y="564603"/>
                  </a:lnTo>
                  <a:lnTo>
                    <a:pt x="459282" y="556983"/>
                  </a:lnTo>
                  <a:close/>
                </a:path>
                <a:path w="885825" h="1047750">
                  <a:moveTo>
                    <a:pt x="459282" y="474522"/>
                  </a:moveTo>
                  <a:lnTo>
                    <a:pt x="118630" y="474522"/>
                  </a:lnTo>
                  <a:lnTo>
                    <a:pt x="118630" y="482130"/>
                  </a:lnTo>
                  <a:lnTo>
                    <a:pt x="114820" y="482130"/>
                  </a:lnTo>
                  <a:lnTo>
                    <a:pt x="114820" y="499897"/>
                  </a:lnTo>
                  <a:lnTo>
                    <a:pt x="118402" y="499897"/>
                  </a:lnTo>
                  <a:lnTo>
                    <a:pt x="118402" y="507504"/>
                  </a:lnTo>
                  <a:lnTo>
                    <a:pt x="459282" y="507504"/>
                  </a:lnTo>
                  <a:lnTo>
                    <a:pt x="459282" y="499897"/>
                  </a:lnTo>
                  <a:lnTo>
                    <a:pt x="459282" y="482130"/>
                  </a:lnTo>
                  <a:lnTo>
                    <a:pt x="459282" y="474522"/>
                  </a:lnTo>
                  <a:close/>
                </a:path>
                <a:path w="885825" h="1047750">
                  <a:moveTo>
                    <a:pt x="639711" y="686765"/>
                  </a:moveTo>
                  <a:lnTo>
                    <a:pt x="632333" y="679399"/>
                  </a:lnTo>
                  <a:lnTo>
                    <a:pt x="565073" y="679399"/>
                  </a:lnTo>
                  <a:lnTo>
                    <a:pt x="557695" y="686765"/>
                  </a:lnTo>
                  <a:lnTo>
                    <a:pt x="557695" y="704773"/>
                  </a:lnTo>
                  <a:lnTo>
                    <a:pt x="565073" y="712139"/>
                  </a:lnTo>
                  <a:lnTo>
                    <a:pt x="574103" y="712139"/>
                  </a:lnTo>
                  <a:lnTo>
                    <a:pt x="632333" y="712139"/>
                  </a:lnTo>
                  <a:lnTo>
                    <a:pt x="639711" y="704773"/>
                  </a:lnTo>
                  <a:lnTo>
                    <a:pt x="639711" y="686765"/>
                  </a:lnTo>
                  <a:close/>
                </a:path>
                <a:path w="885825" h="1047750">
                  <a:moveTo>
                    <a:pt x="754532" y="40919"/>
                  </a:moveTo>
                  <a:lnTo>
                    <a:pt x="752386" y="32740"/>
                  </a:lnTo>
                  <a:lnTo>
                    <a:pt x="750773" y="26581"/>
                  </a:lnTo>
                  <a:lnTo>
                    <a:pt x="740486" y="13398"/>
                  </a:lnTo>
                  <a:lnTo>
                    <a:pt x="725119" y="3746"/>
                  </a:lnTo>
                  <a:lnTo>
                    <a:pt x="706145" y="0"/>
                  </a:lnTo>
                  <a:lnTo>
                    <a:pt x="253428" y="0"/>
                  </a:lnTo>
                  <a:lnTo>
                    <a:pt x="246049" y="7899"/>
                  </a:lnTo>
                  <a:lnTo>
                    <a:pt x="246049" y="58115"/>
                  </a:lnTo>
                  <a:lnTo>
                    <a:pt x="246049" y="255384"/>
                  </a:lnTo>
                  <a:lnTo>
                    <a:pt x="238658" y="262750"/>
                  </a:lnTo>
                  <a:lnTo>
                    <a:pt x="59880" y="262750"/>
                  </a:lnTo>
                  <a:lnTo>
                    <a:pt x="246049" y="58115"/>
                  </a:lnTo>
                  <a:lnTo>
                    <a:pt x="246049" y="7899"/>
                  </a:lnTo>
                  <a:lnTo>
                    <a:pt x="4102" y="266839"/>
                  </a:lnTo>
                  <a:lnTo>
                    <a:pt x="1651" y="270116"/>
                  </a:lnTo>
                  <a:lnTo>
                    <a:pt x="0" y="275031"/>
                  </a:lnTo>
                  <a:lnTo>
                    <a:pt x="0" y="998639"/>
                  </a:lnTo>
                  <a:lnTo>
                    <a:pt x="3873" y="1017701"/>
                  </a:lnTo>
                  <a:lnTo>
                    <a:pt x="14351" y="1033322"/>
                  </a:lnTo>
                  <a:lnTo>
                    <a:pt x="29756" y="1043876"/>
                  </a:lnTo>
                  <a:lnTo>
                    <a:pt x="48387" y="1047750"/>
                  </a:lnTo>
                  <a:lnTo>
                    <a:pt x="706145" y="1047750"/>
                  </a:lnTo>
                  <a:lnTo>
                    <a:pt x="722236" y="1044790"/>
                  </a:lnTo>
                  <a:lnTo>
                    <a:pt x="737095" y="1035773"/>
                  </a:lnTo>
                  <a:lnTo>
                    <a:pt x="748588" y="1020470"/>
                  </a:lnTo>
                  <a:lnTo>
                    <a:pt x="750074" y="1015009"/>
                  </a:lnTo>
                  <a:lnTo>
                    <a:pt x="754532" y="998639"/>
                  </a:lnTo>
                  <a:lnTo>
                    <a:pt x="721728" y="998639"/>
                  </a:lnTo>
                  <a:lnTo>
                    <a:pt x="719264" y="1007643"/>
                  </a:lnTo>
                  <a:lnTo>
                    <a:pt x="715162" y="1015009"/>
                  </a:lnTo>
                  <a:lnTo>
                    <a:pt x="39370" y="1015009"/>
                  </a:lnTo>
                  <a:lnTo>
                    <a:pt x="32804" y="1007643"/>
                  </a:lnTo>
                  <a:lnTo>
                    <a:pt x="32804" y="294678"/>
                  </a:lnTo>
                  <a:lnTo>
                    <a:pt x="230466" y="294678"/>
                  </a:lnTo>
                  <a:lnTo>
                    <a:pt x="249440" y="290931"/>
                  </a:lnTo>
                  <a:lnTo>
                    <a:pt x="264807" y="280657"/>
                  </a:lnTo>
                  <a:lnTo>
                    <a:pt x="275094" y="265328"/>
                  </a:lnTo>
                  <a:lnTo>
                    <a:pt x="275602" y="262750"/>
                  </a:lnTo>
                  <a:lnTo>
                    <a:pt x="278853" y="246380"/>
                  </a:lnTo>
                  <a:lnTo>
                    <a:pt x="278853" y="58115"/>
                  </a:lnTo>
                  <a:lnTo>
                    <a:pt x="278853" y="32740"/>
                  </a:lnTo>
                  <a:lnTo>
                    <a:pt x="714336" y="32740"/>
                  </a:lnTo>
                  <a:lnTo>
                    <a:pt x="720902" y="38468"/>
                  </a:lnTo>
                  <a:lnTo>
                    <a:pt x="721728" y="41744"/>
                  </a:lnTo>
                  <a:lnTo>
                    <a:pt x="721728" y="278307"/>
                  </a:lnTo>
                  <a:lnTo>
                    <a:pt x="754532" y="278307"/>
                  </a:lnTo>
                  <a:lnTo>
                    <a:pt x="754532" y="40919"/>
                  </a:lnTo>
                  <a:close/>
                </a:path>
                <a:path w="885825" h="1047750">
                  <a:moveTo>
                    <a:pt x="820140" y="425640"/>
                  </a:moveTo>
                  <a:lnTo>
                    <a:pt x="817549" y="412927"/>
                  </a:lnTo>
                  <a:lnTo>
                    <a:pt x="810501" y="402526"/>
                  </a:lnTo>
                  <a:lnTo>
                    <a:pt x="800074" y="395490"/>
                  </a:lnTo>
                  <a:lnTo>
                    <a:pt x="787336" y="392899"/>
                  </a:lnTo>
                  <a:lnTo>
                    <a:pt x="787336" y="425640"/>
                  </a:lnTo>
                  <a:lnTo>
                    <a:pt x="787336" y="474764"/>
                  </a:lnTo>
                  <a:lnTo>
                    <a:pt x="590499" y="474764"/>
                  </a:lnTo>
                  <a:lnTo>
                    <a:pt x="590499" y="425640"/>
                  </a:lnTo>
                  <a:lnTo>
                    <a:pt x="787336" y="425640"/>
                  </a:lnTo>
                  <a:lnTo>
                    <a:pt x="787336" y="392899"/>
                  </a:lnTo>
                  <a:lnTo>
                    <a:pt x="590499" y="392899"/>
                  </a:lnTo>
                  <a:lnTo>
                    <a:pt x="577761" y="395490"/>
                  </a:lnTo>
                  <a:lnTo>
                    <a:pt x="567334" y="402526"/>
                  </a:lnTo>
                  <a:lnTo>
                    <a:pt x="560285" y="412927"/>
                  </a:lnTo>
                  <a:lnTo>
                    <a:pt x="557695" y="425640"/>
                  </a:lnTo>
                  <a:lnTo>
                    <a:pt x="557695" y="474764"/>
                  </a:lnTo>
                  <a:lnTo>
                    <a:pt x="560285" y="487476"/>
                  </a:lnTo>
                  <a:lnTo>
                    <a:pt x="567334" y="497878"/>
                  </a:lnTo>
                  <a:lnTo>
                    <a:pt x="577761" y="504913"/>
                  </a:lnTo>
                  <a:lnTo>
                    <a:pt x="590499" y="507504"/>
                  </a:lnTo>
                  <a:lnTo>
                    <a:pt x="787336" y="507504"/>
                  </a:lnTo>
                  <a:lnTo>
                    <a:pt x="800074" y="504913"/>
                  </a:lnTo>
                  <a:lnTo>
                    <a:pt x="810501" y="497878"/>
                  </a:lnTo>
                  <a:lnTo>
                    <a:pt x="817549" y="487476"/>
                  </a:lnTo>
                  <a:lnTo>
                    <a:pt x="820140" y="474764"/>
                  </a:lnTo>
                  <a:lnTo>
                    <a:pt x="820140" y="425640"/>
                  </a:lnTo>
                  <a:close/>
                </a:path>
                <a:path w="885825" h="1047750">
                  <a:moveTo>
                    <a:pt x="885748" y="356069"/>
                  </a:moveTo>
                  <a:lnTo>
                    <a:pt x="858075" y="314629"/>
                  </a:lnTo>
                  <a:lnTo>
                    <a:pt x="852944" y="313588"/>
                  </a:lnTo>
                  <a:lnTo>
                    <a:pt x="852944" y="349516"/>
                  </a:lnTo>
                  <a:lnTo>
                    <a:pt x="852944" y="589356"/>
                  </a:lnTo>
                  <a:lnTo>
                    <a:pt x="852944" y="622096"/>
                  </a:lnTo>
                  <a:lnTo>
                    <a:pt x="852944" y="769442"/>
                  </a:lnTo>
                  <a:lnTo>
                    <a:pt x="852944" y="802182"/>
                  </a:lnTo>
                  <a:lnTo>
                    <a:pt x="852944" y="927417"/>
                  </a:lnTo>
                  <a:lnTo>
                    <a:pt x="847204" y="933145"/>
                  </a:lnTo>
                  <a:lnTo>
                    <a:pt x="705319" y="933145"/>
                  </a:lnTo>
                  <a:lnTo>
                    <a:pt x="705319" y="802182"/>
                  </a:lnTo>
                  <a:lnTo>
                    <a:pt x="852944" y="802182"/>
                  </a:lnTo>
                  <a:lnTo>
                    <a:pt x="852944" y="769442"/>
                  </a:lnTo>
                  <a:lnTo>
                    <a:pt x="705319" y="769442"/>
                  </a:lnTo>
                  <a:lnTo>
                    <a:pt x="705319" y="622096"/>
                  </a:lnTo>
                  <a:lnTo>
                    <a:pt x="852944" y="622096"/>
                  </a:lnTo>
                  <a:lnTo>
                    <a:pt x="852944" y="589356"/>
                  </a:lnTo>
                  <a:lnTo>
                    <a:pt x="672515" y="589356"/>
                  </a:lnTo>
                  <a:lnTo>
                    <a:pt x="672515" y="622096"/>
                  </a:lnTo>
                  <a:lnTo>
                    <a:pt x="672515" y="769442"/>
                  </a:lnTo>
                  <a:lnTo>
                    <a:pt x="672515" y="802182"/>
                  </a:lnTo>
                  <a:lnTo>
                    <a:pt x="672515" y="933145"/>
                  </a:lnTo>
                  <a:lnTo>
                    <a:pt x="530631" y="933145"/>
                  </a:lnTo>
                  <a:lnTo>
                    <a:pt x="524891" y="927417"/>
                  </a:lnTo>
                  <a:lnTo>
                    <a:pt x="524891" y="802182"/>
                  </a:lnTo>
                  <a:lnTo>
                    <a:pt x="672515" y="802182"/>
                  </a:lnTo>
                  <a:lnTo>
                    <a:pt x="672515" y="769442"/>
                  </a:lnTo>
                  <a:lnTo>
                    <a:pt x="524891" y="769442"/>
                  </a:lnTo>
                  <a:lnTo>
                    <a:pt x="524891" y="622096"/>
                  </a:lnTo>
                  <a:lnTo>
                    <a:pt x="672515" y="622096"/>
                  </a:lnTo>
                  <a:lnTo>
                    <a:pt x="672515" y="589356"/>
                  </a:lnTo>
                  <a:lnTo>
                    <a:pt x="524891" y="589356"/>
                  </a:lnTo>
                  <a:lnTo>
                    <a:pt x="524891" y="349516"/>
                  </a:lnTo>
                  <a:lnTo>
                    <a:pt x="530631" y="343789"/>
                  </a:lnTo>
                  <a:lnTo>
                    <a:pt x="847204" y="343789"/>
                  </a:lnTo>
                  <a:lnTo>
                    <a:pt x="852944" y="349516"/>
                  </a:lnTo>
                  <a:lnTo>
                    <a:pt x="852944" y="313588"/>
                  </a:lnTo>
                  <a:lnTo>
                    <a:pt x="840638" y="311048"/>
                  </a:lnTo>
                  <a:lnTo>
                    <a:pt x="537197" y="311048"/>
                  </a:lnTo>
                  <a:lnTo>
                    <a:pt x="519760" y="314629"/>
                  </a:lnTo>
                  <a:lnTo>
                    <a:pt x="505409" y="324345"/>
                  </a:lnTo>
                  <a:lnTo>
                    <a:pt x="495668" y="338670"/>
                  </a:lnTo>
                  <a:lnTo>
                    <a:pt x="492086" y="356069"/>
                  </a:lnTo>
                  <a:lnTo>
                    <a:pt x="492086" y="920051"/>
                  </a:lnTo>
                  <a:lnTo>
                    <a:pt x="495668" y="937793"/>
                  </a:lnTo>
                  <a:lnTo>
                    <a:pt x="505409" y="952080"/>
                  </a:lnTo>
                  <a:lnTo>
                    <a:pt x="519760" y="961605"/>
                  </a:lnTo>
                  <a:lnTo>
                    <a:pt x="537197" y="965073"/>
                  </a:lnTo>
                  <a:lnTo>
                    <a:pt x="840638" y="965073"/>
                  </a:lnTo>
                  <a:lnTo>
                    <a:pt x="858075" y="961491"/>
                  </a:lnTo>
                  <a:lnTo>
                    <a:pt x="872426" y="951776"/>
                  </a:lnTo>
                  <a:lnTo>
                    <a:pt x="882167" y="937450"/>
                  </a:lnTo>
                  <a:lnTo>
                    <a:pt x="883043" y="933145"/>
                  </a:lnTo>
                  <a:lnTo>
                    <a:pt x="885748" y="920051"/>
                  </a:lnTo>
                  <a:lnTo>
                    <a:pt x="885748" y="802182"/>
                  </a:lnTo>
                  <a:lnTo>
                    <a:pt x="885748" y="769442"/>
                  </a:lnTo>
                  <a:lnTo>
                    <a:pt x="885748" y="622096"/>
                  </a:lnTo>
                  <a:lnTo>
                    <a:pt x="885748" y="589356"/>
                  </a:lnTo>
                  <a:lnTo>
                    <a:pt x="885748" y="356069"/>
                  </a:lnTo>
                  <a:close/>
                </a:path>
              </a:pathLst>
            </a:custGeom>
            <a:solidFill>
              <a:srgbClr val="3D484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902099" y="7886914"/>
              <a:ext cx="82013" cy="818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082529" y="7886914"/>
              <a:ext cx="82013" cy="8185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2082529" y="7715017"/>
              <a:ext cx="82013" cy="8185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6" name="object 16"/>
          <p:cNvSpPr/>
          <p:nvPr/>
        </p:nvSpPr>
        <p:spPr>
          <a:xfrm>
            <a:off x="6505230" y="1869782"/>
            <a:ext cx="1012757" cy="10127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object 18"/>
          <p:cNvSpPr txBox="1"/>
          <p:nvPr/>
        </p:nvSpPr>
        <p:spPr>
          <a:xfrm>
            <a:off x="7880157" y="1884456"/>
            <a:ext cx="3108549" cy="751488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8467">
              <a:spcBef>
                <a:spcPts val="1060"/>
              </a:spcBef>
            </a:pPr>
            <a:r>
              <a:rPr sz="4000" spc="-70" dirty="0">
                <a:solidFill>
                  <a:srgbClr val="3D4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ENGAGEMENT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7880157" y="4565186"/>
            <a:ext cx="3778673" cy="751488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8467">
              <a:spcBef>
                <a:spcPts val="1060"/>
              </a:spcBef>
            </a:pPr>
            <a:r>
              <a:rPr sz="4000" spc="-70" dirty="0">
                <a:solidFill>
                  <a:srgbClr val="3D4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ATTRACTIVITE</a:t>
            </a:r>
          </a:p>
        </p:txBody>
      </p:sp>
      <p:sp>
        <p:nvSpPr>
          <p:cNvPr id="20" name="object 20"/>
          <p:cNvSpPr/>
          <p:nvPr/>
        </p:nvSpPr>
        <p:spPr>
          <a:xfrm>
            <a:off x="6505230" y="4547668"/>
            <a:ext cx="1012757" cy="10127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Rectangle 21"/>
          <p:cNvSpPr/>
          <p:nvPr/>
        </p:nvSpPr>
        <p:spPr>
          <a:xfrm>
            <a:off x="1805198" y="4508911"/>
            <a:ext cx="39741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/>
            <a:r>
              <a:rPr lang="fr-BE" sz="4000" spc="-70" dirty="0">
                <a:solidFill>
                  <a:srgbClr val="3D48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// GOUVERNANCE COMMUNALE</a:t>
            </a:r>
          </a:p>
        </p:txBody>
      </p:sp>
    </p:spTree>
    <p:extLst>
      <p:ext uri="{BB962C8B-B14F-4D97-AF65-F5344CB8AC3E}">
        <p14:creationId xmlns:p14="http://schemas.microsoft.com/office/powerpoint/2010/main" val="1948836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18245" y="0"/>
            <a:ext cx="6173754" cy="1342858"/>
          </a:xfrm>
          <a:custGeom>
            <a:avLst/>
            <a:gdLst/>
            <a:ahLst/>
            <a:cxnLst/>
            <a:rect l="l" t="t" r="r" b="b"/>
            <a:pathLst>
              <a:path w="8963025" h="1647825">
                <a:moveTo>
                  <a:pt x="8963024" y="1647824"/>
                </a:moveTo>
                <a:lnTo>
                  <a:pt x="0" y="1647824"/>
                </a:lnTo>
                <a:lnTo>
                  <a:pt x="0" y="0"/>
                </a:lnTo>
                <a:lnTo>
                  <a:pt x="8963024" y="0"/>
                </a:lnTo>
                <a:lnTo>
                  <a:pt x="8963024" y="1647824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6151986" y="3331664"/>
            <a:ext cx="5882640" cy="632567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4234" algn="ctr">
              <a:lnSpc>
                <a:spcPct val="116500"/>
              </a:lnSpc>
              <a:spcBef>
                <a:spcPts val="67"/>
              </a:spcBef>
            </a:pP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auprès des candidats </a:t>
            </a:r>
            <a:b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BE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après approbation, ou non, par le Collège.</a:t>
            </a:r>
          </a:p>
        </p:txBody>
      </p:sp>
      <p:sp>
        <p:nvSpPr>
          <p:cNvPr id="4" name="object 4"/>
          <p:cNvSpPr/>
          <p:nvPr/>
        </p:nvSpPr>
        <p:spPr>
          <a:xfrm>
            <a:off x="195214" y="1318563"/>
            <a:ext cx="5708649" cy="42227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16552" y="-13579"/>
            <a:ext cx="5054893" cy="1400530"/>
          </a:xfrm>
        </p:spPr>
        <p:txBody>
          <a:bodyPr/>
          <a:lstStyle/>
          <a:p>
            <a:pPr algn="ctr"/>
            <a:r>
              <a:rPr lang="fr-BE" dirty="0"/>
              <a:t>- Phase 5 -  Retour   à la population</a:t>
            </a:r>
          </a:p>
        </p:txBody>
      </p:sp>
      <p:sp>
        <p:nvSpPr>
          <p:cNvPr id="9" name="object 9"/>
          <p:cNvSpPr/>
          <p:nvPr/>
        </p:nvSpPr>
        <p:spPr>
          <a:xfrm>
            <a:off x="8736008" y="2546349"/>
            <a:ext cx="600499" cy="577851"/>
          </a:xfrm>
          <a:custGeom>
            <a:avLst/>
            <a:gdLst/>
            <a:ahLst/>
            <a:cxnLst/>
            <a:rect l="l" t="t" r="r" b="b"/>
            <a:pathLst>
              <a:path w="1266825" h="1266825">
                <a:moveTo>
                  <a:pt x="0" y="632066"/>
                </a:moveTo>
                <a:lnTo>
                  <a:pt x="1893" y="582638"/>
                </a:lnTo>
                <a:lnTo>
                  <a:pt x="7481" y="534252"/>
                </a:lnTo>
                <a:lnTo>
                  <a:pt x="16623" y="487048"/>
                </a:lnTo>
                <a:lnTo>
                  <a:pt x="29180" y="441163"/>
                </a:lnTo>
                <a:lnTo>
                  <a:pt x="45013" y="396738"/>
                </a:lnTo>
                <a:lnTo>
                  <a:pt x="63981" y="353911"/>
                </a:lnTo>
                <a:lnTo>
                  <a:pt x="85945" y="312821"/>
                </a:lnTo>
                <a:lnTo>
                  <a:pt x="110766" y="273607"/>
                </a:lnTo>
                <a:lnTo>
                  <a:pt x="138303" y="236409"/>
                </a:lnTo>
                <a:lnTo>
                  <a:pt x="168418" y="201365"/>
                </a:lnTo>
                <a:lnTo>
                  <a:pt x="200970" y="168615"/>
                </a:lnTo>
                <a:lnTo>
                  <a:pt x="235821" y="138297"/>
                </a:lnTo>
                <a:lnTo>
                  <a:pt x="272830" y="110550"/>
                </a:lnTo>
                <a:lnTo>
                  <a:pt x="311858" y="85513"/>
                </a:lnTo>
                <a:lnTo>
                  <a:pt x="352764" y="63326"/>
                </a:lnTo>
                <a:lnTo>
                  <a:pt x="395411" y="44128"/>
                </a:lnTo>
                <a:lnTo>
                  <a:pt x="439658" y="28057"/>
                </a:lnTo>
                <a:lnTo>
                  <a:pt x="485365" y="15253"/>
                </a:lnTo>
                <a:lnTo>
                  <a:pt x="532392" y="5854"/>
                </a:lnTo>
                <a:lnTo>
                  <a:pt x="580601" y="0"/>
                </a:lnTo>
                <a:lnTo>
                  <a:pt x="580601" y="874647"/>
                </a:lnTo>
                <a:lnTo>
                  <a:pt x="444117" y="737893"/>
                </a:lnTo>
                <a:lnTo>
                  <a:pt x="369469" y="812684"/>
                </a:lnTo>
                <a:lnTo>
                  <a:pt x="596072" y="1039699"/>
                </a:lnTo>
                <a:lnTo>
                  <a:pt x="613508" y="1051358"/>
                </a:lnTo>
                <a:lnTo>
                  <a:pt x="633372" y="1055245"/>
                </a:lnTo>
                <a:lnTo>
                  <a:pt x="653249" y="1051358"/>
                </a:lnTo>
                <a:lnTo>
                  <a:pt x="670720" y="1039699"/>
                </a:lnTo>
                <a:lnTo>
                  <a:pt x="897323" y="812636"/>
                </a:lnTo>
                <a:lnTo>
                  <a:pt x="822739" y="737830"/>
                </a:lnTo>
                <a:lnTo>
                  <a:pt x="686191" y="874647"/>
                </a:lnTo>
                <a:lnTo>
                  <a:pt x="686191" y="0"/>
                </a:lnTo>
                <a:lnTo>
                  <a:pt x="734407" y="5854"/>
                </a:lnTo>
                <a:lnTo>
                  <a:pt x="781440" y="15253"/>
                </a:lnTo>
                <a:lnTo>
                  <a:pt x="827152" y="28057"/>
                </a:lnTo>
                <a:lnTo>
                  <a:pt x="871403" y="44128"/>
                </a:lnTo>
                <a:lnTo>
                  <a:pt x="914053" y="63326"/>
                </a:lnTo>
                <a:lnTo>
                  <a:pt x="954963" y="85513"/>
                </a:lnTo>
                <a:lnTo>
                  <a:pt x="993992" y="110550"/>
                </a:lnTo>
                <a:lnTo>
                  <a:pt x="1031003" y="138297"/>
                </a:lnTo>
                <a:lnTo>
                  <a:pt x="1065855" y="168615"/>
                </a:lnTo>
                <a:lnTo>
                  <a:pt x="1098408" y="201365"/>
                </a:lnTo>
                <a:lnTo>
                  <a:pt x="1128523" y="236409"/>
                </a:lnTo>
                <a:lnTo>
                  <a:pt x="1156061" y="273607"/>
                </a:lnTo>
                <a:lnTo>
                  <a:pt x="1180881" y="312821"/>
                </a:lnTo>
                <a:lnTo>
                  <a:pt x="1202845" y="353911"/>
                </a:lnTo>
                <a:lnTo>
                  <a:pt x="1221813" y="396738"/>
                </a:lnTo>
                <a:lnTo>
                  <a:pt x="1237645" y="441163"/>
                </a:lnTo>
                <a:lnTo>
                  <a:pt x="1250202" y="487048"/>
                </a:lnTo>
                <a:lnTo>
                  <a:pt x="1259344" y="534252"/>
                </a:lnTo>
                <a:lnTo>
                  <a:pt x="1264931" y="582638"/>
                </a:lnTo>
                <a:lnTo>
                  <a:pt x="1266824" y="632066"/>
                </a:lnTo>
                <a:lnTo>
                  <a:pt x="1265087" y="679440"/>
                </a:lnTo>
                <a:lnTo>
                  <a:pt x="1259956" y="725868"/>
                </a:lnTo>
                <a:lnTo>
                  <a:pt x="1251554" y="771228"/>
                </a:lnTo>
                <a:lnTo>
                  <a:pt x="1240005" y="815396"/>
                </a:lnTo>
                <a:lnTo>
                  <a:pt x="1225429" y="858251"/>
                </a:lnTo>
                <a:lnTo>
                  <a:pt x="1207950" y="899669"/>
                </a:lnTo>
                <a:lnTo>
                  <a:pt x="1187690" y="939527"/>
                </a:lnTo>
                <a:lnTo>
                  <a:pt x="1164772" y="977703"/>
                </a:lnTo>
                <a:lnTo>
                  <a:pt x="1139318" y="1014075"/>
                </a:lnTo>
                <a:lnTo>
                  <a:pt x="1111452" y="1048518"/>
                </a:lnTo>
                <a:lnTo>
                  <a:pt x="1081294" y="1080912"/>
                </a:lnTo>
                <a:lnTo>
                  <a:pt x="1048968" y="1111132"/>
                </a:lnTo>
                <a:lnTo>
                  <a:pt x="1014597" y="1139057"/>
                </a:lnTo>
                <a:lnTo>
                  <a:pt x="978302" y="1164564"/>
                </a:lnTo>
                <a:lnTo>
                  <a:pt x="940207" y="1187529"/>
                </a:lnTo>
                <a:lnTo>
                  <a:pt x="900433" y="1207830"/>
                </a:lnTo>
                <a:lnTo>
                  <a:pt x="859104" y="1225345"/>
                </a:lnTo>
                <a:lnTo>
                  <a:pt x="816342" y="1239950"/>
                </a:lnTo>
                <a:lnTo>
                  <a:pt x="772269" y="1251524"/>
                </a:lnTo>
                <a:lnTo>
                  <a:pt x="727008" y="1259942"/>
                </a:lnTo>
                <a:lnTo>
                  <a:pt x="680682" y="1265083"/>
                </a:lnTo>
                <a:lnTo>
                  <a:pt x="633412" y="1266824"/>
                </a:lnTo>
                <a:lnTo>
                  <a:pt x="586142" y="1265083"/>
                </a:lnTo>
                <a:lnTo>
                  <a:pt x="539816" y="1259942"/>
                </a:lnTo>
                <a:lnTo>
                  <a:pt x="494555" y="1251524"/>
                </a:lnTo>
                <a:lnTo>
                  <a:pt x="450482" y="1239950"/>
                </a:lnTo>
                <a:lnTo>
                  <a:pt x="407720" y="1225345"/>
                </a:lnTo>
                <a:lnTo>
                  <a:pt x="366391" y="1207830"/>
                </a:lnTo>
                <a:lnTo>
                  <a:pt x="326617" y="1187529"/>
                </a:lnTo>
                <a:lnTo>
                  <a:pt x="288522" y="1164564"/>
                </a:lnTo>
                <a:lnTo>
                  <a:pt x="252227" y="1139057"/>
                </a:lnTo>
                <a:lnTo>
                  <a:pt x="217856" y="1111132"/>
                </a:lnTo>
                <a:lnTo>
                  <a:pt x="185530" y="1080912"/>
                </a:lnTo>
                <a:lnTo>
                  <a:pt x="155372" y="1048518"/>
                </a:lnTo>
                <a:lnTo>
                  <a:pt x="127505" y="1014075"/>
                </a:lnTo>
                <a:lnTo>
                  <a:pt x="102052" y="977703"/>
                </a:lnTo>
                <a:lnTo>
                  <a:pt x="79134" y="939527"/>
                </a:lnTo>
                <a:lnTo>
                  <a:pt x="58874" y="899669"/>
                </a:lnTo>
                <a:lnTo>
                  <a:pt x="41395" y="858251"/>
                </a:lnTo>
                <a:lnTo>
                  <a:pt x="26819" y="815396"/>
                </a:lnTo>
                <a:lnTo>
                  <a:pt x="15269" y="771228"/>
                </a:lnTo>
                <a:lnTo>
                  <a:pt x="6868" y="725868"/>
                </a:lnTo>
                <a:lnTo>
                  <a:pt x="1737" y="679440"/>
                </a:lnTo>
                <a:lnTo>
                  <a:pt x="0" y="632066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Rectangle 9"/>
          <p:cNvSpPr/>
          <p:nvPr/>
        </p:nvSpPr>
        <p:spPr>
          <a:xfrm>
            <a:off x="6095999" y="1651000"/>
            <a:ext cx="6096000" cy="7163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8467" marR="4234" algn="ctr">
              <a:lnSpc>
                <a:spcPct val="116500"/>
              </a:lnSpc>
              <a:spcBef>
                <a:spcPts val="67"/>
              </a:spcBef>
            </a:pP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de la liste définitive </a:t>
            </a:r>
            <a:b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 Collège communal par le Comité de sélection.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50000" y="4955057"/>
            <a:ext cx="5227214" cy="716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467" marR="3387" algn="ctr">
              <a:lnSpc>
                <a:spcPct val="116500"/>
              </a:lnSpc>
              <a:spcBef>
                <a:spcPts val="900"/>
              </a:spcBef>
            </a:pP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Annonce des résultats à la population </a:t>
            </a:r>
            <a:b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733" spc="33" dirty="0">
                <a:solidFill>
                  <a:srgbClr val="EBEB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 notre plateforme.</a:t>
            </a:r>
          </a:p>
        </p:txBody>
      </p:sp>
      <p:sp>
        <p:nvSpPr>
          <p:cNvPr id="12" name="object 9"/>
          <p:cNvSpPr/>
          <p:nvPr/>
        </p:nvSpPr>
        <p:spPr>
          <a:xfrm>
            <a:off x="8765593" y="4272373"/>
            <a:ext cx="600499" cy="577851"/>
          </a:xfrm>
          <a:custGeom>
            <a:avLst/>
            <a:gdLst/>
            <a:ahLst/>
            <a:cxnLst/>
            <a:rect l="l" t="t" r="r" b="b"/>
            <a:pathLst>
              <a:path w="1266825" h="1266825">
                <a:moveTo>
                  <a:pt x="0" y="632066"/>
                </a:moveTo>
                <a:lnTo>
                  <a:pt x="1893" y="582638"/>
                </a:lnTo>
                <a:lnTo>
                  <a:pt x="7481" y="534252"/>
                </a:lnTo>
                <a:lnTo>
                  <a:pt x="16623" y="487048"/>
                </a:lnTo>
                <a:lnTo>
                  <a:pt x="29180" y="441163"/>
                </a:lnTo>
                <a:lnTo>
                  <a:pt x="45013" y="396738"/>
                </a:lnTo>
                <a:lnTo>
                  <a:pt x="63981" y="353911"/>
                </a:lnTo>
                <a:lnTo>
                  <a:pt x="85945" y="312821"/>
                </a:lnTo>
                <a:lnTo>
                  <a:pt x="110766" y="273607"/>
                </a:lnTo>
                <a:lnTo>
                  <a:pt x="138303" y="236409"/>
                </a:lnTo>
                <a:lnTo>
                  <a:pt x="168418" y="201365"/>
                </a:lnTo>
                <a:lnTo>
                  <a:pt x="200970" y="168615"/>
                </a:lnTo>
                <a:lnTo>
                  <a:pt x="235821" y="138297"/>
                </a:lnTo>
                <a:lnTo>
                  <a:pt x="272830" y="110550"/>
                </a:lnTo>
                <a:lnTo>
                  <a:pt x="311858" y="85513"/>
                </a:lnTo>
                <a:lnTo>
                  <a:pt x="352764" y="63326"/>
                </a:lnTo>
                <a:lnTo>
                  <a:pt x="395411" y="44128"/>
                </a:lnTo>
                <a:lnTo>
                  <a:pt x="439658" y="28057"/>
                </a:lnTo>
                <a:lnTo>
                  <a:pt x="485365" y="15253"/>
                </a:lnTo>
                <a:lnTo>
                  <a:pt x="532392" y="5854"/>
                </a:lnTo>
                <a:lnTo>
                  <a:pt x="580601" y="0"/>
                </a:lnTo>
                <a:lnTo>
                  <a:pt x="580601" y="874647"/>
                </a:lnTo>
                <a:lnTo>
                  <a:pt x="444117" y="737893"/>
                </a:lnTo>
                <a:lnTo>
                  <a:pt x="369469" y="812684"/>
                </a:lnTo>
                <a:lnTo>
                  <a:pt x="596072" y="1039699"/>
                </a:lnTo>
                <a:lnTo>
                  <a:pt x="613508" y="1051358"/>
                </a:lnTo>
                <a:lnTo>
                  <a:pt x="633372" y="1055245"/>
                </a:lnTo>
                <a:lnTo>
                  <a:pt x="653249" y="1051358"/>
                </a:lnTo>
                <a:lnTo>
                  <a:pt x="670720" y="1039699"/>
                </a:lnTo>
                <a:lnTo>
                  <a:pt x="897323" y="812636"/>
                </a:lnTo>
                <a:lnTo>
                  <a:pt x="822739" y="737830"/>
                </a:lnTo>
                <a:lnTo>
                  <a:pt x="686191" y="874647"/>
                </a:lnTo>
                <a:lnTo>
                  <a:pt x="686191" y="0"/>
                </a:lnTo>
                <a:lnTo>
                  <a:pt x="734407" y="5854"/>
                </a:lnTo>
                <a:lnTo>
                  <a:pt x="781440" y="15253"/>
                </a:lnTo>
                <a:lnTo>
                  <a:pt x="827152" y="28057"/>
                </a:lnTo>
                <a:lnTo>
                  <a:pt x="871403" y="44128"/>
                </a:lnTo>
                <a:lnTo>
                  <a:pt x="914053" y="63326"/>
                </a:lnTo>
                <a:lnTo>
                  <a:pt x="954963" y="85513"/>
                </a:lnTo>
                <a:lnTo>
                  <a:pt x="993992" y="110550"/>
                </a:lnTo>
                <a:lnTo>
                  <a:pt x="1031003" y="138297"/>
                </a:lnTo>
                <a:lnTo>
                  <a:pt x="1065855" y="168615"/>
                </a:lnTo>
                <a:lnTo>
                  <a:pt x="1098408" y="201365"/>
                </a:lnTo>
                <a:lnTo>
                  <a:pt x="1128523" y="236409"/>
                </a:lnTo>
                <a:lnTo>
                  <a:pt x="1156061" y="273607"/>
                </a:lnTo>
                <a:lnTo>
                  <a:pt x="1180881" y="312821"/>
                </a:lnTo>
                <a:lnTo>
                  <a:pt x="1202845" y="353911"/>
                </a:lnTo>
                <a:lnTo>
                  <a:pt x="1221813" y="396738"/>
                </a:lnTo>
                <a:lnTo>
                  <a:pt x="1237645" y="441163"/>
                </a:lnTo>
                <a:lnTo>
                  <a:pt x="1250202" y="487048"/>
                </a:lnTo>
                <a:lnTo>
                  <a:pt x="1259344" y="534252"/>
                </a:lnTo>
                <a:lnTo>
                  <a:pt x="1264931" y="582638"/>
                </a:lnTo>
                <a:lnTo>
                  <a:pt x="1266824" y="632066"/>
                </a:lnTo>
                <a:lnTo>
                  <a:pt x="1265087" y="679440"/>
                </a:lnTo>
                <a:lnTo>
                  <a:pt x="1259956" y="725868"/>
                </a:lnTo>
                <a:lnTo>
                  <a:pt x="1251554" y="771228"/>
                </a:lnTo>
                <a:lnTo>
                  <a:pt x="1240005" y="815396"/>
                </a:lnTo>
                <a:lnTo>
                  <a:pt x="1225429" y="858251"/>
                </a:lnTo>
                <a:lnTo>
                  <a:pt x="1207950" y="899669"/>
                </a:lnTo>
                <a:lnTo>
                  <a:pt x="1187690" y="939527"/>
                </a:lnTo>
                <a:lnTo>
                  <a:pt x="1164772" y="977703"/>
                </a:lnTo>
                <a:lnTo>
                  <a:pt x="1139318" y="1014075"/>
                </a:lnTo>
                <a:lnTo>
                  <a:pt x="1111452" y="1048518"/>
                </a:lnTo>
                <a:lnTo>
                  <a:pt x="1081294" y="1080912"/>
                </a:lnTo>
                <a:lnTo>
                  <a:pt x="1048968" y="1111132"/>
                </a:lnTo>
                <a:lnTo>
                  <a:pt x="1014597" y="1139057"/>
                </a:lnTo>
                <a:lnTo>
                  <a:pt x="978302" y="1164564"/>
                </a:lnTo>
                <a:lnTo>
                  <a:pt x="940207" y="1187529"/>
                </a:lnTo>
                <a:lnTo>
                  <a:pt x="900433" y="1207830"/>
                </a:lnTo>
                <a:lnTo>
                  <a:pt x="859104" y="1225345"/>
                </a:lnTo>
                <a:lnTo>
                  <a:pt x="816342" y="1239950"/>
                </a:lnTo>
                <a:lnTo>
                  <a:pt x="772269" y="1251524"/>
                </a:lnTo>
                <a:lnTo>
                  <a:pt x="727008" y="1259942"/>
                </a:lnTo>
                <a:lnTo>
                  <a:pt x="680682" y="1265083"/>
                </a:lnTo>
                <a:lnTo>
                  <a:pt x="633412" y="1266824"/>
                </a:lnTo>
                <a:lnTo>
                  <a:pt x="586142" y="1265083"/>
                </a:lnTo>
                <a:lnTo>
                  <a:pt x="539816" y="1259942"/>
                </a:lnTo>
                <a:lnTo>
                  <a:pt x="494555" y="1251524"/>
                </a:lnTo>
                <a:lnTo>
                  <a:pt x="450482" y="1239950"/>
                </a:lnTo>
                <a:lnTo>
                  <a:pt x="407720" y="1225345"/>
                </a:lnTo>
                <a:lnTo>
                  <a:pt x="366391" y="1207830"/>
                </a:lnTo>
                <a:lnTo>
                  <a:pt x="326617" y="1187529"/>
                </a:lnTo>
                <a:lnTo>
                  <a:pt x="288522" y="1164564"/>
                </a:lnTo>
                <a:lnTo>
                  <a:pt x="252227" y="1139057"/>
                </a:lnTo>
                <a:lnTo>
                  <a:pt x="217856" y="1111132"/>
                </a:lnTo>
                <a:lnTo>
                  <a:pt x="185530" y="1080912"/>
                </a:lnTo>
                <a:lnTo>
                  <a:pt x="155372" y="1048518"/>
                </a:lnTo>
                <a:lnTo>
                  <a:pt x="127505" y="1014075"/>
                </a:lnTo>
                <a:lnTo>
                  <a:pt x="102052" y="977703"/>
                </a:lnTo>
                <a:lnTo>
                  <a:pt x="79134" y="939527"/>
                </a:lnTo>
                <a:lnTo>
                  <a:pt x="58874" y="899669"/>
                </a:lnTo>
                <a:lnTo>
                  <a:pt x="41395" y="858251"/>
                </a:lnTo>
                <a:lnTo>
                  <a:pt x="26819" y="815396"/>
                </a:lnTo>
                <a:lnTo>
                  <a:pt x="15269" y="771228"/>
                </a:lnTo>
                <a:lnTo>
                  <a:pt x="6868" y="725868"/>
                </a:lnTo>
                <a:lnTo>
                  <a:pt x="1737" y="679440"/>
                </a:lnTo>
                <a:lnTo>
                  <a:pt x="0" y="632066"/>
                </a:lnTo>
                <a:close/>
              </a:path>
            </a:pathLst>
          </a:custGeom>
          <a:solidFill>
            <a:srgbClr val="57B152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24531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77333" y="437085"/>
            <a:ext cx="5729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400" dirty="0">
                <a:solidFill>
                  <a:srgbClr val="004821"/>
                </a:solidFill>
                <a:effectLst/>
              </a:rPr>
              <a:t>5. Appels à projets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77333" y="1508772"/>
            <a:ext cx="5889754" cy="4441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 Cœur de village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 Trame verte et bleue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4000" dirty="0"/>
              <a:t>Résilience biodiversité</a:t>
            </a:r>
          </a:p>
        </p:txBody>
      </p:sp>
      <p:pic>
        <p:nvPicPr>
          <p:cNvPr id="1026" name="Picture 2" descr="L'après-crise: une place de village pour chaque quartier [DIAPORAMA] — La  Pépinière">
            <a:extLst>
              <a:ext uri="{FF2B5EF4-FFF2-40B4-BE49-F238E27FC236}">
                <a16:creationId xmlns:a16="http://schemas.microsoft.com/office/drawing/2014/main" id="{4E933C77-BCDB-492A-B5AD-30F7237C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572" y="0"/>
            <a:ext cx="4565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ame verte et bleue, Centre de ressources pour la mise en œuvre de la Trame  verte et bleue">
            <a:extLst>
              <a:ext uri="{FF2B5EF4-FFF2-40B4-BE49-F238E27FC236}">
                <a16:creationId xmlns:a16="http://schemas.microsoft.com/office/drawing/2014/main" id="{CE690C3B-7508-4540-97B7-AC365C1C2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87" y="3428999"/>
            <a:ext cx="5644000" cy="316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7593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A6A96-2631-44B0-A64A-11078227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087" y="280964"/>
            <a:ext cx="3785420" cy="1500460"/>
          </a:xfrm>
        </p:spPr>
        <p:txBody>
          <a:bodyPr>
            <a:normAutofit/>
          </a:bodyPr>
          <a:lstStyle/>
          <a:p>
            <a:r>
              <a:rPr lang="fr-BE" dirty="0"/>
              <a:t>Cœur de village  </a:t>
            </a:r>
            <a:r>
              <a:rPr lang="fr-BE" dirty="0" err="1"/>
              <a:t>Dochamps</a:t>
            </a:r>
            <a:endParaRPr lang="fr-BE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BAFC75-1AA0-44EF-9B47-A60857272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31068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B93D3A9-7A15-4FE0-B9CE-C714E0DAB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7513" y="5076576"/>
            <a:ext cx="6039693" cy="17814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69A5DE9-9C0B-493B-825A-BDEE30CF16A7}"/>
              </a:ext>
            </a:extLst>
          </p:cNvPr>
          <p:cNvSpPr txBox="1"/>
          <p:nvPr/>
        </p:nvSpPr>
        <p:spPr>
          <a:xfrm>
            <a:off x="5631068" y="3944147"/>
            <a:ext cx="4895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dirty="0"/>
              <a:t>Le projet est retenu et sera subventionné à hauteur de 500.000€</a:t>
            </a:r>
          </a:p>
        </p:txBody>
      </p:sp>
      <p:pic>
        <p:nvPicPr>
          <p:cNvPr id="1026" name="Picture 2" descr="MERCI &amp; YOUPI ça remarche !!! - la classe de nanou CP (&amp; un peu de CE1)">
            <a:extLst>
              <a:ext uri="{FF2B5EF4-FFF2-40B4-BE49-F238E27FC236}">
                <a16:creationId xmlns:a16="http://schemas.microsoft.com/office/drawing/2014/main" id="{40CAAAB2-D829-4EA1-8E17-4726EF36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83" y="1450420"/>
            <a:ext cx="3785420" cy="238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6215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9A6A96-2631-44B0-A64A-11078227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6981"/>
            <a:ext cx="7688826" cy="550606"/>
          </a:xfrm>
        </p:spPr>
        <p:txBody>
          <a:bodyPr>
            <a:normAutofit/>
          </a:bodyPr>
          <a:lstStyle/>
          <a:p>
            <a:r>
              <a:rPr lang="fr-BE" sz="2800" dirty="0"/>
              <a:t>Trame verte et bleue + Résilience Biodiversité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74E275-190C-4D32-A665-AE57FE6FF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962" y="1278846"/>
            <a:ext cx="9772952" cy="5078411"/>
          </a:xfrm>
        </p:spPr>
        <p:txBody>
          <a:bodyPr>
            <a:normAutofit lnSpcReduction="10000"/>
          </a:bodyPr>
          <a:lstStyle/>
          <a:p>
            <a:r>
              <a:rPr lang="fr-BE" sz="2800" b="1" dirty="0"/>
              <a:t>Appel à projets Trame verte et bleue:</a:t>
            </a:r>
          </a:p>
          <a:p>
            <a:pPr lvl="1"/>
            <a:r>
              <a:rPr lang="fr-BE" sz="2400" dirty="0"/>
              <a:t>Les propriétaires des parcelles concernées (Source de la Bise) ne voulaient pas vendre</a:t>
            </a:r>
          </a:p>
          <a:p>
            <a:pPr lvl="1"/>
            <a:r>
              <a:rPr lang="fr-BE" sz="2400" dirty="0"/>
              <a:t>Timing trop serré pour espérer négocier.</a:t>
            </a:r>
          </a:p>
          <a:p>
            <a:pPr marL="457200" lvl="1" indent="0">
              <a:buNone/>
            </a:pPr>
            <a:endParaRPr lang="fr-BE" sz="2400" dirty="0"/>
          </a:p>
          <a:p>
            <a:r>
              <a:rPr lang="fr-BE" sz="2800" b="1" dirty="0"/>
              <a:t>Résilience Biodiversité Climat:</a:t>
            </a:r>
          </a:p>
          <a:p>
            <a:pPr lvl="1"/>
            <a:r>
              <a:rPr lang="fr-BE" sz="2400" dirty="0"/>
              <a:t>Encore deux dates auxquelles un projet peut être rendu : 03/23 et 10/23</a:t>
            </a:r>
          </a:p>
          <a:p>
            <a:pPr lvl="1"/>
            <a:r>
              <a:rPr lang="fr-BE" sz="2400" dirty="0"/>
              <a:t>Idée de rester dans le prolongement du plateau des Tailles</a:t>
            </a:r>
          </a:p>
          <a:p>
            <a:pPr lvl="1"/>
            <a:r>
              <a:rPr lang="fr-BE" sz="2400" dirty="0"/>
              <a:t>Ou création d’un cheminement le long du </a:t>
            </a:r>
            <a:r>
              <a:rPr lang="fr-BE" sz="2400" dirty="0" err="1"/>
              <a:t>Fays</a:t>
            </a:r>
            <a:r>
              <a:rPr lang="fr-BE" sz="2400" dirty="0"/>
              <a:t> de la Folie </a:t>
            </a:r>
            <a:br>
              <a:rPr lang="fr-BE" sz="2400" dirty="0"/>
            </a:br>
            <a:r>
              <a:rPr lang="fr-BE" sz="2400" dirty="0">
                <a:sym typeface="Wingdings" panose="05000000000000000000" pitchFamily="2" charset="2"/>
              </a:rPr>
              <a:t> nécessité de prendre contact avec les propriétaires privés.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18602052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77334" y="437085"/>
            <a:ext cx="7942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4000" dirty="0">
                <a:solidFill>
                  <a:srgbClr val="004821"/>
                </a:solidFill>
                <a:effectLst/>
              </a:rPr>
              <a:t>6. Groupes de travail</a:t>
            </a:r>
          </a:p>
        </p:txBody>
      </p:sp>
      <p:pic>
        <p:nvPicPr>
          <p:cNvPr id="2050" name="Picture 2" descr="trou de soufflage peintre Impérial travailler ensemble expérience  Consécutif La faible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471" y="883510"/>
            <a:ext cx="6361529" cy="597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753986" y="1296785"/>
            <a:ext cx="2502608" cy="40070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3600" dirty="0"/>
              <a:t> Sentiers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3600" dirty="0"/>
              <a:t> Energie</a:t>
            </a:r>
          </a:p>
          <a:p>
            <a:pPr marL="514350" indent="-514350">
              <a:lnSpc>
                <a:spcPct val="250000"/>
              </a:lnSpc>
              <a:buFont typeface="+mj-lt"/>
              <a:buAutoNum type="alphaLcPeriod"/>
            </a:pPr>
            <a:r>
              <a:rPr lang="fr-BE" sz="3600" dirty="0"/>
              <a:t> Nature</a:t>
            </a:r>
          </a:p>
        </p:txBody>
      </p:sp>
    </p:spTree>
    <p:extLst>
      <p:ext uri="{BB962C8B-B14F-4D97-AF65-F5344CB8AC3E}">
        <p14:creationId xmlns:p14="http://schemas.microsoft.com/office/powerpoint/2010/main" val="424317696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07910" y="775378"/>
            <a:ext cx="5984913" cy="4392970"/>
          </a:xfrm>
        </p:spPr>
        <p:txBody>
          <a:bodyPr>
            <a:noAutofit/>
          </a:bodyPr>
          <a:lstStyle/>
          <a:p>
            <a:pPr lvl="1"/>
            <a:r>
              <a:rPr lang="fr-BE" sz="2600" dirty="0">
                <a:solidFill>
                  <a:schemeClr val="tx1"/>
                </a:solidFill>
              </a:rPr>
              <a:t>Balisage des promenades pédestres espéré au printemps 2023</a:t>
            </a:r>
          </a:p>
          <a:p>
            <a:pPr lvl="1"/>
            <a:r>
              <a:rPr lang="fr-BE" sz="2600" dirty="0">
                <a:solidFill>
                  <a:schemeClr val="tx1"/>
                </a:solidFill>
              </a:rPr>
              <a:t>Visite de terrain autour du Moulin de Lafosse un samedi matin de janvier</a:t>
            </a:r>
          </a:p>
          <a:p>
            <a:pPr lvl="1"/>
            <a:r>
              <a:rPr lang="fr-BE" sz="2600" dirty="0">
                <a:solidFill>
                  <a:schemeClr val="tx1"/>
                </a:solidFill>
              </a:rPr>
              <a:t>Le GT s’est penché sur les liaisons inter-villages concernant la voie lente (</a:t>
            </a:r>
            <a:r>
              <a:rPr lang="fr-BE" sz="2600" dirty="0" err="1">
                <a:solidFill>
                  <a:schemeClr val="tx1"/>
                </a:solidFill>
              </a:rPr>
              <a:t>Odeigne-Oster</a:t>
            </a:r>
            <a:r>
              <a:rPr lang="fr-BE" sz="2600" dirty="0">
                <a:solidFill>
                  <a:schemeClr val="tx1"/>
                </a:solidFill>
              </a:rPr>
              <a:t> et </a:t>
            </a:r>
            <a:r>
              <a:rPr lang="fr-BE" sz="2600" dirty="0" err="1">
                <a:solidFill>
                  <a:schemeClr val="tx1"/>
                </a:solidFill>
              </a:rPr>
              <a:t>Malempré</a:t>
            </a:r>
            <a:r>
              <a:rPr lang="fr-BE" sz="2600" dirty="0">
                <a:solidFill>
                  <a:schemeClr val="tx1"/>
                </a:solidFill>
              </a:rPr>
              <a:t>-Manhay</a:t>
            </a:r>
          </a:p>
          <a:p>
            <a:pPr lvl="1"/>
            <a:endParaRPr lang="fr-BE" sz="20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7591" y="129047"/>
            <a:ext cx="7942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6.a. GT Sentier</a:t>
            </a:r>
          </a:p>
        </p:txBody>
      </p:sp>
      <p:pic>
        <p:nvPicPr>
          <p:cNvPr id="5122" name="Picture 2" descr="Vue Latérale De Randonneur Avec Sac à Dos De Marcher PNG , Promeneur,  Randonnée, Vue De Côté PNG et vecteur pour téléchargement gratu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06" y="4668818"/>
            <a:ext cx="2189181" cy="21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087" y="347299"/>
            <a:ext cx="5984913" cy="615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3039" y="182098"/>
            <a:ext cx="790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6.b. GT Nature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93729" y="1251468"/>
            <a:ext cx="9532874" cy="3016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1" indent="-457200">
              <a:buFont typeface="Arial" panose="020B0604020202020204" pitchFamily="34" charset="0"/>
              <a:buChar char="•"/>
            </a:pPr>
            <a:r>
              <a:rPr lang="fr-BE" sz="2800" dirty="0"/>
              <a:t>Très peu de participants los de la dernière réunion et surtout, très peu de personnes ont prévenu !</a:t>
            </a:r>
          </a:p>
          <a:p>
            <a:pPr marL="0" lvl="1"/>
            <a:endParaRPr lang="fr-BE" sz="2800" dirty="0"/>
          </a:p>
          <a:p>
            <a:pPr lvl="1" indent="-457200">
              <a:buFont typeface="Arial" panose="020B0604020202020204" pitchFamily="34" charset="0"/>
              <a:buChar char="•"/>
            </a:pPr>
            <a:r>
              <a:rPr lang="fr-BE" sz="2800" dirty="0"/>
              <a:t>Le groupe a surtout finalisé le tracé du rallye pédestre nature</a:t>
            </a:r>
          </a:p>
          <a:p>
            <a:pPr lvl="2" indent="-457200">
              <a:buFont typeface="Wingdings" panose="05000000000000000000" pitchFamily="2" charset="2"/>
              <a:buChar char="Ø"/>
            </a:pPr>
            <a:r>
              <a:rPr lang="fr-BE" sz="2800" dirty="0"/>
              <a:t>Prévu le 21/05 ou 04/06 mais dépend des présences de S. Barthélémy et M. Philippot</a:t>
            </a:r>
          </a:p>
        </p:txBody>
      </p:sp>
      <p:pic>
        <p:nvPicPr>
          <p:cNvPr id="1026" name="Picture 2" descr="Pin on Emoji">
            <a:extLst>
              <a:ext uri="{FF2B5EF4-FFF2-40B4-BE49-F238E27FC236}">
                <a16:creationId xmlns:a16="http://schemas.microsoft.com/office/drawing/2014/main" id="{DE0FF4DF-3325-4017-8773-60C379D06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683" y="1687213"/>
            <a:ext cx="1037161" cy="75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istance Analysis Simplified">
            <a:extLst>
              <a:ext uri="{FF2B5EF4-FFF2-40B4-BE49-F238E27FC236}">
                <a16:creationId xmlns:a16="http://schemas.microsoft.com/office/drawing/2014/main" id="{5263BF0A-8B34-424A-9CD5-D46A253EC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359" y="4730761"/>
            <a:ext cx="5377393" cy="194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6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73039" y="182098"/>
            <a:ext cx="7909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6.b. GT Nature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C526F9-0CD8-412B-BE84-EC5B5482A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13" y="0"/>
            <a:ext cx="8330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277" y="206828"/>
            <a:ext cx="8596668" cy="805543"/>
          </a:xfrm>
        </p:spPr>
        <p:txBody>
          <a:bodyPr/>
          <a:lstStyle/>
          <a:p>
            <a:r>
              <a:rPr lang="fr-BE" dirty="0"/>
              <a:t>Présentation de l’avant projet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F757853-9EE1-44B8-BF59-92632EF30D2A}"/>
              </a:ext>
            </a:extLst>
          </p:cNvPr>
          <p:cNvSpPr txBox="1"/>
          <p:nvPr/>
        </p:nvSpPr>
        <p:spPr>
          <a:xfrm>
            <a:off x="947056" y="1012371"/>
            <a:ext cx="10036895" cy="50167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Pour rappel, cela concerne les villages 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Harre</a:t>
            </a: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 – Champs de </a:t>
            </a: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Harre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Malempré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Fays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Roche à Frêne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Grandmenil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Oster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Lamormenil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Lafosse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Dochamps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Odeigne</a:t>
            </a:r>
            <a:endParaRPr lang="fr-BE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3200" dirty="0">
                <a:latin typeface="Calibri" panose="020F0502020204030204" pitchFamily="34" charset="0"/>
                <a:cs typeface="Calibri" panose="020F0502020204030204" pitchFamily="34" charset="0"/>
              </a:rPr>
              <a:t>Chêne Al Pierre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8E6C81-EC21-41CE-AAD7-1574BF99880C}"/>
              </a:ext>
            </a:extLst>
          </p:cNvPr>
          <p:cNvSpPr txBox="1"/>
          <p:nvPr/>
        </p:nvSpPr>
        <p:spPr>
          <a:xfrm>
            <a:off x="492277" y="5287802"/>
            <a:ext cx="89103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/>
              <a:t>Toujours les mêmes aménagement sauf pour les </a:t>
            </a:r>
            <a:r>
              <a:rPr lang="fr-BE" sz="2800" b="1" dirty="0"/>
              <a:t>cas particuliers de Chêne Al Pierre et </a:t>
            </a:r>
            <a:r>
              <a:rPr lang="fr-BE" sz="2800" b="1" dirty="0" err="1"/>
              <a:t>Odeigne</a:t>
            </a:r>
            <a:endParaRPr lang="fr-BE" sz="2800" b="1" dirty="0"/>
          </a:p>
        </p:txBody>
      </p:sp>
    </p:spTree>
    <p:extLst>
      <p:ext uri="{BB962C8B-B14F-4D97-AF65-F5344CB8AC3E}">
        <p14:creationId xmlns:p14="http://schemas.microsoft.com/office/powerpoint/2010/main" val="1506998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68177" y="2669317"/>
            <a:ext cx="12013431" cy="2995362"/>
          </a:xfrm>
        </p:spPr>
        <p:txBody>
          <a:bodyPr>
            <a:noAutofit/>
          </a:bodyPr>
          <a:lstStyle/>
          <a:p>
            <a:pPr marL="457200" lvl="1" indent="0">
              <a:buClrTx/>
              <a:buSzPct val="100000"/>
              <a:buNone/>
            </a:pPr>
            <a:r>
              <a:rPr lang="fr-BE" sz="3200" dirty="0">
                <a:solidFill>
                  <a:schemeClr val="tx1"/>
                </a:solidFill>
              </a:rPr>
              <a:t>On attend la désignation d’un coordinateur POLLEC</a:t>
            </a:r>
          </a:p>
          <a:p>
            <a:pPr marL="457200" lvl="1" indent="0">
              <a:buClrTx/>
              <a:buSzPct val="100000"/>
              <a:buNone/>
            </a:pPr>
            <a:r>
              <a:rPr lang="fr-BE" dirty="0"/>
              <a:t>													                                 </a:t>
            </a:r>
            <a:r>
              <a:rPr lang="fr-BE" sz="1800" b="1" dirty="0" err="1">
                <a:solidFill>
                  <a:srgbClr val="C00000"/>
                </a:solidFill>
              </a:rPr>
              <a:t>POL</a:t>
            </a:r>
            <a:r>
              <a:rPr lang="fr-BE" sz="1800" dirty="0" err="1">
                <a:solidFill>
                  <a:srgbClr val="C00000"/>
                </a:solidFill>
              </a:rPr>
              <a:t>itique</a:t>
            </a:r>
            <a:r>
              <a:rPr lang="fr-BE" sz="1800" b="1" dirty="0">
                <a:solidFill>
                  <a:srgbClr val="C00000"/>
                </a:solidFill>
              </a:rPr>
              <a:t> L</a:t>
            </a:r>
            <a:r>
              <a:rPr lang="fr-BE" sz="1800" dirty="0">
                <a:solidFill>
                  <a:srgbClr val="C00000"/>
                </a:solidFill>
              </a:rPr>
              <a:t>ocale</a:t>
            </a:r>
            <a:r>
              <a:rPr lang="fr-BE" sz="1800" b="1" dirty="0">
                <a:solidFill>
                  <a:srgbClr val="C00000"/>
                </a:solidFill>
              </a:rPr>
              <a:t> É</a:t>
            </a:r>
            <a:r>
              <a:rPr lang="fr-BE" sz="1800" dirty="0">
                <a:solidFill>
                  <a:srgbClr val="C00000"/>
                </a:solidFill>
              </a:rPr>
              <a:t>nergie</a:t>
            </a:r>
            <a:r>
              <a:rPr lang="fr-BE" sz="1800" b="1" dirty="0">
                <a:solidFill>
                  <a:srgbClr val="C00000"/>
                </a:solidFill>
              </a:rPr>
              <a:t> C</a:t>
            </a:r>
            <a:r>
              <a:rPr lang="fr-BE" sz="1800" dirty="0">
                <a:solidFill>
                  <a:srgbClr val="C00000"/>
                </a:solidFill>
              </a:rPr>
              <a:t>limat</a:t>
            </a:r>
            <a:endParaRPr lang="fr-BE" sz="4000" dirty="0">
              <a:solidFill>
                <a:srgbClr val="C00000"/>
              </a:solidFill>
            </a:endParaRPr>
          </a:p>
          <a:p>
            <a:pPr lvl="2">
              <a:buClrTx/>
              <a:buSzPct val="100000"/>
              <a:buFont typeface="Wingdings" panose="05000000000000000000" pitchFamily="2" charset="2"/>
              <a:buChar char="à"/>
            </a:pP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 Le seul candidat a refusé le poste</a:t>
            </a:r>
          </a:p>
          <a:p>
            <a:pPr lvl="2">
              <a:buClrTx/>
              <a:buSzPct val="100000"/>
              <a:buFont typeface="Wingdings" panose="05000000000000000000" pitchFamily="2" charset="2"/>
              <a:buChar char="à"/>
            </a:pP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 La commune va voir avec </a:t>
            </a:r>
            <a:r>
              <a:rPr lang="fr-BE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Erezée</a:t>
            </a:r>
            <a:r>
              <a:rPr lang="fr-BE" sz="2800" dirty="0">
                <a:solidFill>
                  <a:schemeClr val="tx1"/>
                </a:solidFill>
                <a:sym typeface="Wingdings" panose="05000000000000000000" pitchFamily="2" charset="2"/>
              </a:rPr>
              <a:t> si elles lancent un appel à candidature pour 2024.</a:t>
            </a:r>
          </a:p>
          <a:p>
            <a:pPr marL="457200" lvl="1" indent="0">
              <a:buClrTx/>
              <a:buSzPct val="100000"/>
              <a:buNone/>
            </a:pPr>
            <a:endParaRPr lang="fr-BE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endParaRPr lang="fr-BE" sz="3600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528525"/>
            <a:ext cx="9805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algn="l"/>
            <a:r>
              <a:rPr lang="fr-BE" sz="3600" dirty="0">
                <a:solidFill>
                  <a:srgbClr val="004821"/>
                </a:solidFill>
                <a:effectLst/>
              </a:rPr>
              <a:t>6.c. GT Energie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829" y="1"/>
            <a:ext cx="3603171" cy="261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7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017FE12-441F-4F78-A52E-0C19F1E4B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6" t="3363" r="37487" b="8737"/>
          <a:stretch/>
        </p:blipFill>
        <p:spPr>
          <a:xfrm>
            <a:off x="6019215" y="3982997"/>
            <a:ext cx="2837468" cy="264271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88" y="191432"/>
            <a:ext cx="9537783" cy="549469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Evaluation à mi-parcours de l’ODR</a:t>
            </a:r>
          </a:p>
        </p:txBody>
      </p:sp>
      <p:sp>
        <p:nvSpPr>
          <p:cNvPr id="12" name="Rectangle 11" descr="Engrenages">
            <a:extLst>
              <a:ext uri="{FF2B5EF4-FFF2-40B4-BE49-F238E27FC236}">
                <a16:creationId xmlns:a16="http://schemas.microsoft.com/office/drawing/2014/main" id="{63C20CE2-049D-4516-9403-CC882BF44D24}"/>
              </a:ext>
            </a:extLst>
          </p:cNvPr>
          <p:cNvSpPr/>
          <p:nvPr/>
        </p:nvSpPr>
        <p:spPr>
          <a:xfrm>
            <a:off x="356043" y="-1504232"/>
            <a:ext cx="218141" cy="181887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94981" y="-138451"/>
            <a:ext cx="178391" cy="1783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4" name="ZoneTexte 3"/>
          <p:cNvSpPr txBox="1"/>
          <p:nvPr/>
        </p:nvSpPr>
        <p:spPr>
          <a:xfrm>
            <a:off x="1167388" y="2228671"/>
            <a:ext cx="43204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Evaluation de la Participation</a:t>
            </a:r>
          </a:p>
          <a:p>
            <a:endParaRPr lang="fr-BE" dirty="0"/>
          </a:p>
          <a:p>
            <a:r>
              <a:rPr lang="fr-BE" dirty="0"/>
              <a:t>Evaluation de l’ODR </a:t>
            </a:r>
          </a:p>
          <a:p>
            <a:r>
              <a:rPr lang="fr-BE" dirty="0"/>
              <a:t>dans son fonctionnement</a:t>
            </a:r>
          </a:p>
          <a:p>
            <a:endParaRPr lang="fr-FR" dirty="0"/>
          </a:p>
          <a:p>
            <a:r>
              <a:rPr lang="fr-FR" dirty="0"/>
              <a:t>C</a:t>
            </a:r>
            <a:r>
              <a:rPr lang="fr-BE" dirty="0" err="1"/>
              <a:t>omment</a:t>
            </a:r>
            <a:r>
              <a:rPr lang="fr-BE" dirty="0"/>
              <a:t> la CLDR remplit ses missions ?</a:t>
            </a:r>
          </a:p>
          <a:p>
            <a:r>
              <a:rPr lang="fr-FR" dirty="0"/>
              <a:t>Q</a:t>
            </a:r>
            <a:r>
              <a:rPr lang="fr-BE" dirty="0" err="1"/>
              <a:t>ue</a:t>
            </a:r>
            <a:r>
              <a:rPr lang="fr-BE" dirty="0"/>
              <a:t> faut-il améliorer, comment ?</a:t>
            </a:r>
          </a:p>
          <a:p>
            <a:endParaRPr lang="fr-FR" dirty="0"/>
          </a:p>
          <a:p>
            <a:endParaRPr lang="fr-BE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9FBA16C-584B-47B7-8461-4E02BD8226DF}"/>
              </a:ext>
            </a:extLst>
          </p:cNvPr>
          <p:cNvSpPr txBox="1"/>
          <p:nvPr/>
        </p:nvSpPr>
        <p:spPr>
          <a:xfrm>
            <a:off x="6172786" y="2228671"/>
            <a:ext cx="31069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Evaluation de la stratégie</a:t>
            </a:r>
            <a:endParaRPr lang="fr-BE" dirty="0"/>
          </a:p>
          <a:p>
            <a:endParaRPr lang="fr-BE" dirty="0"/>
          </a:p>
          <a:p>
            <a:r>
              <a:rPr lang="fr-BE" dirty="0"/>
              <a:t>Evaluation de l’ODR </a:t>
            </a:r>
          </a:p>
          <a:p>
            <a:r>
              <a:rPr lang="fr-BE" dirty="0"/>
              <a:t>dans sa concrétisation</a:t>
            </a:r>
          </a:p>
          <a:p>
            <a:endParaRPr lang="fr-FR" dirty="0"/>
          </a:p>
          <a:p>
            <a:r>
              <a:rPr lang="fr-FR" dirty="0"/>
              <a:t>A</a:t>
            </a:r>
            <a:r>
              <a:rPr lang="fr-BE" dirty="0"/>
              <a:t>-t-on atteint les objectifs ?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9D573A5-C58F-4474-BCEC-7B9EE4AAEF7B}"/>
              </a:ext>
            </a:extLst>
          </p:cNvPr>
          <p:cNvSpPr txBox="1"/>
          <p:nvPr/>
        </p:nvSpPr>
        <p:spPr>
          <a:xfrm>
            <a:off x="1872792" y="952389"/>
            <a:ext cx="760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2 aspects</a:t>
            </a:r>
            <a:endParaRPr lang="fr-BE" sz="2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A02899E-8041-4ECC-AE74-DF7A1659C02E}"/>
              </a:ext>
            </a:extLst>
          </p:cNvPr>
          <p:cNvCxnSpPr/>
          <p:nvPr/>
        </p:nvCxnSpPr>
        <p:spPr>
          <a:xfrm>
            <a:off x="5675971" y="1580465"/>
            <a:ext cx="0" cy="5277535"/>
          </a:xfrm>
          <a:prstGeom prst="line">
            <a:avLst/>
          </a:prstGeom>
          <a:ln w="73025" cmpd="dbl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3481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388" y="191432"/>
            <a:ext cx="9537783" cy="549469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Evaluation à mi-parcours de l’ODR</a:t>
            </a:r>
          </a:p>
        </p:txBody>
      </p:sp>
      <p:sp>
        <p:nvSpPr>
          <p:cNvPr id="12" name="Rectangle 11" descr="Engrenages">
            <a:extLst>
              <a:ext uri="{FF2B5EF4-FFF2-40B4-BE49-F238E27FC236}">
                <a16:creationId xmlns:a16="http://schemas.microsoft.com/office/drawing/2014/main" id="{63C20CE2-049D-4516-9403-CC882BF44D24}"/>
              </a:ext>
            </a:extLst>
          </p:cNvPr>
          <p:cNvSpPr/>
          <p:nvPr/>
        </p:nvSpPr>
        <p:spPr>
          <a:xfrm>
            <a:off x="356043" y="-1504232"/>
            <a:ext cx="218141" cy="181887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3">
            <a:scrgbClr r="0" g="0" b="0"/>
          </a:fillRef>
          <a:effectRef idx="2">
            <a:schemeClr val="accent6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4981" y="-138451"/>
            <a:ext cx="178391" cy="1783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39D573A5-C58F-4474-BCEC-7B9EE4AAEF7B}"/>
              </a:ext>
            </a:extLst>
          </p:cNvPr>
          <p:cNvSpPr txBox="1"/>
          <p:nvPr/>
        </p:nvSpPr>
        <p:spPr>
          <a:xfrm>
            <a:off x="1167389" y="1025201"/>
            <a:ext cx="760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>
                <a:solidFill>
                  <a:schemeClr val="accent1">
                    <a:lumMod val="75000"/>
                  </a:schemeClr>
                </a:solidFill>
              </a:rPr>
              <a:t>Méthode de travail</a:t>
            </a:r>
            <a:endParaRPr lang="fr-BE" sz="2400" dirty="0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CA02899E-8041-4ECC-AE74-DF7A1659C02E}"/>
              </a:ext>
            </a:extLst>
          </p:cNvPr>
          <p:cNvCxnSpPr>
            <a:cxnSpLocks/>
          </p:cNvCxnSpPr>
          <p:nvPr/>
        </p:nvCxnSpPr>
        <p:spPr>
          <a:xfrm>
            <a:off x="3102668" y="2240585"/>
            <a:ext cx="693828" cy="0"/>
          </a:xfrm>
          <a:prstGeom prst="line">
            <a:avLst/>
          </a:prstGeom>
          <a:ln w="73025" cmpd="dbl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284BD814-D38C-4F8C-8BFA-A7161FCADF8A}"/>
              </a:ext>
            </a:extLst>
          </p:cNvPr>
          <p:cNvSpPr txBox="1"/>
          <p:nvPr/>
        </p:nvSpPr>
        <p:spPr>
          <a:xfrm>
            <a:off x="338970" y="1887481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Phase 1 (janvier)</a:t>
            </a:r>
          </a:p>
          <a:p>
            <a:r>
              <a:rPr lang="fr-BE" dirty="0"/>
              <a:t>réflexions individuelles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F072E3E-9306-4ED0-B0C4-0E2466EA0B8F}"/>
              </a:ext>
            </a:extLst>
          </p:cNvPr>
          <p:cNvSpPr txBox="1"/>
          <p:nvPr/>
        </p:nvSpPr>
        <p:spPr>
          <a:xfrm>
            <a:off x="3985450" y="1887480"/>
            <a:ext cx="22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Phase 2 (février)</a:t>
            </a:r>
          </a:p>
          <a:p>
            <a:r>
              <a:rPr lang="fr-BE" dirty="0"/>
              <a:t>réflexion collective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5380E8-0A9D-4F5F-8121-E0C5947E8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43" y="2727080"/>
            <a:ext cx="1459919" cy="164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0711898-00A9-4924-BA01-A714E1F49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450" y="2777145"/>
            <a:ext cx="2604502" cy="1543140"/>
          </a:xfrm>
          <a:prstGeom prst="rect">
            <a:avLst/>
          </a:prstGeom>
        </p:spPr>
      </p:pic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EE1A712-9F11-4751-9CCD-FA0CAC46CFE2}"/>
              </a:ext>
            </a:extLst>
          </p:cNvPr>
          <p:cNvCxnSpPr>
            <a:cxnSpLocks/>
          </p:cNvCxnSpPr>
          <p:nvPr/>
        </p:nvCxnSpPr>
        <p:spPr>
          <a:xfrm>
            <a:off x="3043143" y="3548715"/>
            <a:ext cx="812878" cy="0"/>
          </a:xfrm>
          <a:prstGeom prst="line">
            <a:avLst/>
          </a:prstGeom>
          <a:ln w="73025" cmpd="dbl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D9E1C47A-9027-48CB-B058-7509BE32C67B}"/>
              </a:ext>
            </a:extLst>
          </p:cNvPr>
          <p:cNvCxnSpPr>
            <a:cxnSpLocks/>
          </p:cNvCxnSpPr>
          <p:nvPr/>
        </p:nvCxnSpPr>
        <p:spPr>
          <a:xfrm>
            <a:off x="6892459" y="3548715"/>
            <a:ext cx="693828" cy="0"/>
          </a:xfrm>
          <a:prstGeom prst="line">
            <a:avLst/>
          </a:prstGeom>
          <a:ln w="73025" cmpd="dbl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7" name="Image 26">
            <a:extLst>
              <a:ext uri="{FF2B5EF4-FFF2-40B4-BE49-F238E27FC236}">
                <a16:creationId xmlns:a16="http://schemas.microsoft.com/office/drawing/2014/main" id="{F87CE864-B6E5-474D-883C-6E7C702B28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5450" y="4838994"/>
            <a:ext cx="2604502" cy="1543140"/>
          </a:xfrm>
          <a:prstGeom prst="rect">
            <a:avLst/>
          </a:prstGeom>
        </p:spPr>
      </p:pic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56FFD471-BDF1-433C-A2F7-63CBDE0D7B32}"/>
              </a:ext>
            </a:extLst>
          </p:cNvPr>
          <p:cNvCxnSpPr>
            <a:cxnSpLocks/>
          </p:cNvCxnSpPr>
          <p:nvPr/>
        </p:nvCxnSpPr>
        <p:spPr>
          <a:xfrm>
            <a:off x="6951078" y="5610564"/>
            <a:ext cx="693828" cy="0"/>
          </a:xfrm>
          <a:prstGeom prst="line">
            <a:avLst/>
          </a:prstGeom>
          <a:ln w="73025" cmpd="dbl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63D4C4AB-C862-489F-B3F8-D1BE2DFE6548}"/>
              </a:ext>
            </a:extLst>
          </p:cNvPr>
          <p:cNvSpPr txBox="1"/>
          <p:nvPr/>
        </p:nvSpPr>
        <p:spPr>
          <a:xfrm>
            <a:off x="7888794" y="3364049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Evaluation du Fonctionnement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FE120E2-3BB2-41C2-974F-318808EC701F}"/>
              </a:ext>
            </a:extLst>
          </p:cNvPr>
          <p:cNvSpPr txBox="1"/>
          <p:nvPr/>
        </p:nvSpPr>
        <p:spPr>
          <a:xfrm>
            <a:off x="7888794" y="5425898"/>
            <a:ext cx="2930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Evaluation de la stratégie</a:t>
            </a:r>
          </a:p>
        </p:txBody>
      </p: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DBDB01E5-EF62-4354-B6D1-950F359F77B6}"/>
              </a:ext>
            </a:extLst>
          </p:cNvPr>
          <p:cNvCxnSpPr>
            <a:cxnSpLocks/>
          </p:cNvCxnSpPr>
          <p:nvPr/>
        </p:nvCxnSpPr>
        <p:spPr>
          <a:xfrm>
            <a:off x="3043143" y="5610564"/>
            <a:ext cx="812878" cy="0"/>
          </a:xfrm>
          <a:prstGeom prst="line">
            <a:avLst/>
          </a:prstGeom>
          <a:ln w="73025" cmpd="dbl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1E94F2D7-7615-4394-9A76-D2D7811273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6012"/>
          <a:stretch/>
        </p:blipFill>
        <p:spPr>
          <a:xfrm>
            <a:off x="353046" y="4761333"/>
            <a:ext cx="1465912" cy="1698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B57DF54F-5332-4B90-88DC-5FFF649A70EB}"/>
              </a:ext>
            </a:extLst>
          </p:cNvPr>
          <p:cNvCxnSpPr>
            <a:cxnSpLocks/>
          </p:cNvCxnSpPr>
          <p:nvPr/>
        </p:nvCxnSpPr>
        <p:spPr>
          <a:xfrm>
            <a:off x="6951078" y="2179928"/>
            <a:ext cx="693828" cy="0"/>
          </a:xfrm>
          <a:prstGeom prst="line">
            <a:avLst/>
          </a:prstGeom>
          <a:ln w="73025" cmpd="dbl">
            <a:tailEnd type="triangl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ABDEC649-8931-427D-929B-7967BD9213A8}"/>
              </a:ext>
            </a:extLst>
          </p:cNvPr>
          <p:cNvSpPr txBox="1"/>
          <p:nvPr/>
        </p:nvSpPr>
        <p:spPr>
          <a:xfrm>
            <a:off x="7890332" y="2025979"/>
            <a:ext cx="176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Rapport annuel</a:t>
            </a:r>
          </a:p>
        </p:txBody>
      </p:sp>
    </p:spTree>
    <p:extLst>
      <p:ext uri="{BB962C8B-B14F-4D97-AF65-F5344CB8AC3E}">
        <p14:creationId xmlns:p14="http://schemas.microsoft.com/office/powerpoint/2010/main" val="751928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147161" y="139316"/>
            <a:ext cx="2989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r>
              <a:rPr lang="fr-BE" sz="3200" dirty="0">
                <a:solidFill>
                  <a:srgbClr val="004821"/>
                </a:solidFill>
                <a:effectLst/>
              </a:rPr>
              <a:t>7. Agenda 2023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1835696" y="1268760"/>
            <a:ext cx="5688632" cy="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alendrier 2023">
            <a:extLst>
              <a:ext uri="{FF2B5EF4-FFF2-40B4-BE49-F238E27FC236}">
                <a16:creationId xmlns:a16="http://schemas.microsoft.com/office/drawing/2014/main" id="{520A86B3-6255-4BFA-96D3-693E8C8B5D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8" y="724091"/>
            <a:ext cx="10724322" cy="615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1FEE2BD-5DF0-41D6-B8DD-929F15A5A417}"/>
              </a:ext>
            </a:extLst>
          </p:cNvPr>
          <p:cNvSpPr/>
          <p:nvPr/>
        </p:nvSpPr>
        <p:spPr>
          <a:xfrm>
            <a:off x="4532243" y="1739348"/>
            <a:ext cx="298174" cy="2584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0ABFA25-7CF4-4839-BFE0-66B7F6F798AA}"/>
              </a:ext>
            </a:extLst>
          </p:cNvPr>
          <p:cNvSpPr/>
          <p:nvPr/>
        </p:nvSpPr>
        <p:spPr>
          <a:xfrm>
            <a:off x="3756991" y="1997765"/>
            <a:ext cx="1898374" cy="397563"/>
          </a:xfrm>
          <a:prstGeom prst="roundRect">
            <a:avLst/>
          </a:prstGeom>
          <a:solidFill>
            <a:srgbClr val="FFFF00">
              <a:alpha val="3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52E7838-8743-41BF-AED3-63E0A556B04C}"/>
              </a:ext>
            </a:extLst>
          </p:cNvPr>
          <p:cNvSpPr/>
          <p:nvPr/>
        </p:nvSpPr>
        <p:spPr>
          <a:xfrm>
            <a:off x="6263311" y="1295476"/>
            <a:ext cx="1898374" cy="258417"/>
          </a:xfrm>
          <a:prstGeom prst="roundRect">
            <a:avLst/>
          </a:prstGeom>
          <a:solidFill>
            <a:srgbClr val="FFFF00">
              <a:alpha val="22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0934ECD-77F3-4C83-A918-B214C59E26D7}"/>
              </a:ext>
            </a:extLst>
          </p:cNvPr>
          <p:cNvSpPr/>
          <p:nvPr/>
        </p:nvSpPr>
        <p:spPr>
          <a:xfrm>
            <a:off x="7063411" y="1513993"/>
            <a:ext cx="298174" cy="2584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6587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12 vidéos pour comprendre l'écologie à hauteur d'enfant">
            <a:extLst>
              <a:ext uri="{FF2B5EF4-FFF2-40B4-BE49-F238E27FC236}">
                <a16:creationId xmlns:a16="http://schemas.microsoft.com/office/drawing/2014/main" id="{C2BF2FEB-1733-4451-9CA2-CD265A3DF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16071" y="310830"/>
            <a:ext cx="2517344" cy="24938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3600" b="1" dirty="0"/>
              <a:t>8. Divers</a:t>
            </a:r>
          </a:p>
        </p:txBody>
      </p:sp>
      <p:sp>
        <p:nvSpPr>
          <p:cNvPr id="4" name="Espace réservé du contenu 2"/>
          <p:cNvSpPr txBox="1">
            <a:spLocks/>
          </p:cNvSpPr>
          <p:nvPr/>
        </p:nvSpPr>
        <p:spPr>
          <a:xfrm>
            <a:off x="9163831" y="5799024"/>
            <a:ext cx="2517344" cy="698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BE" sz="3600" b="1" dirty="0"/>
          </a:p>
        </p:txBody>
      </p:sp>
    </p:spTree>
    <p:extLst>
      <p:ext uri="{BB962C8B-B14F-4D97-AF65-F5344CB8AC3E}">
        <p14:creationId xmlns:p14="http://schemas.microsoft.com/office/powerpoint/2010/main" val="865186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624" y="1843371"/>
            <a:ext cx="7107935" cy="2840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5624" y="709473"/>
            <a:ext cx="79811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800" i="1" dirty="0">
                <a:solidFill>
                  <a:srgbClr val="004821"/>
                </a:solidFill>
                <a:cs typeface="Aharoni" panose="02010803020104030203" pitchFamily="2" charset="-79"/>
              </a:rPr>
              <a:t>Evaluation 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F200F9-D72B-43F7-AB60-30F56EF23137}"/>
              </a:ext>
            </a:extLst>
          </p:cNvPr>
          <p:cNvSpPr/>
          <p:nvPr/>
        </p:nvSpPr>
        <p:spPr>
          <a:xfrm>
            <a:off x="871879" y="4683951"/>
            <a:ext cx="7510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4800" i="1" dirty="0">
                <a:solidFill>
                  <a:srgbClr val="004821"/>
                </a:solidFill>
                <a:cs typeface="Aharoni" panose="02010803020104030203" pitchFamily="2" charset="-79"/>
              </a:rPr>
              <a:t>… écrite</a:t>
            </a:r>
          </a:p>
        </p:txBody>
      </p:sp>
    </p:spTree>
    <p:extLst>
      <p:ext uri="{BB962C8B-B14F-4D97-AF65-F5344CB8AC3E}">
        <p14:creationId xmlns:p14="http://schemas.microsoft.com/office/powerpoint/2010/main" val="274516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6094" y="231007"/>
            <a:ext cx="6093945" cy="60939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63487" y="2567015"/>
            <a:ext cx="525915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133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BE" sz="9600" dirty="0">
                <a:solidFill>
                  <a:schemeClr val="bg1"/>
                </a:solidFill>
                <a:latin typeface="Calibri" panose="020F0502020204030204" pitchFamily="34" charset="0"/>
              </a:rPr>
              <a:t>MERCI</a:t>
            </a:r>
            <a:endParaRPr lang="fr-BE" sz="4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08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2"/>
          <a:srcRect r="9850" b="29017"/>
          <a:stretch/>
        </p:blipFill>
        <p:spPr>
          <a:xfrm>
            <a:off x="0" y="1496493"/>
            <a:ext cx="11886530" cy="1800159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10194759" y="2848049"/>
            <a:ext cx="1997241" cy="56892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17" name="Groupe 16"/>
          <p:cNvGrpSpPr/>
          <p:nvPr/>
        </p:nvGrpSpPr>
        <p:grpSpPr>
          <a:xfrm>
            <a:off x="0" y="3596581"/>
            <a:ext cx="6438508" cy="3261419"/>
            <a:chOff x="0" y="3596581"/>
            <a:chExt cx="6438508" cy="3261419"/>
          </a:xfrm>
        </p:grpSpPr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9" r="33960"/>
            <a:stretch/>
          </p:blipFill>
          <p:spPr>
            <a:xfrm>
              <a:off x="0" y="3596581"/>
              <a:ext cx="1805477" cy="3261419"/>
            </a:xfrm>
            <a:prstGeom prst="rect">
              <a:avLst/>
            </a:prstGeom>
          </p:spPr>
        </p:pic>
        <p:sp>
          <p:nvSpPr>
            <p:cNvPr id="15" name="ZoneTexte 14"/>
            <p:cNvSpPr txBox="1"/>
            <p:nvPr/>
          </p:nvSpPr>
          <p:spPr>
            <a:xfrm>
              <a:off x="1960776" y="3846136"/>
              <a:ext cx="447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800" b="1" dirty="0">
                  <a:solidFill>
                    <a:srgbClr val="00B050"/>
                  </a:solidFill>
                </a:rPr>
                <a:t>Aspect transcommunal </a:t>
              </a:r>
              <a:r>
                <a:rPr lang="fr-BE" sz="28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 </a:t>
              </a:r>
              <a:endParaRPr lang="fr-BE" sz="28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263247" y="3596581"/>
            <a:ext cx="8928753" cy="3261419"/>
            <a:chOff x="3263247" y="3596581"/>
            <a:chExt cx="8928753" cy="326141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3437" y="3596581"/>
              <a:ext cx="4798563" cy="3261419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3263247" y="5374849"/>
              <a:ext cx="4477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sz="2800" b="1" dirty="0">
                  <a:solidFill>
                    <a:srgbClr val="FF0000"/>
                  </a:solidFill>
                </a:rPr>
                <a:t>Explosion du budget </a:t>
              </a:r>
              <a:r>
                <a:rPr lang="fr-BE" sz="28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</a:t>
              </a:r>
              <a:endParaRPr lang="fr-B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6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576" y="1832496"/>
            <a:ext cx="8596668" cy="2102757"/>
          </a:xfrm>
        </p:spPr>
        <p:txBody>
          <a:bodyPr/>
          <a:lstStyle/>
          <a:p>
            <a:r>
              <a:rPr lang="fr-BE" sz="2400" b="1" dirty="0"/>
              <a:t>Scission de la phase 1 en 2 phases</a:t>
            </a:r>
          </a:p>
          <a:p>
            <a:pPr lvl="1"/>
            <a:r>
              <a:rPr lang="fr-BE" sz="2000" dirty="0"/>
              <a:t>Un axe Nord - Sud reliant </a:t>
            </a:r>
            <a:r>
              <a:rPr lang="fr-BE" sz="2000" b="1" dirty="0"/>
              <a:t>Fays à </a:t>
            </a:r>
            <a:r>
              <a:rPr lang="fr-BE" sz="2000" b="1" dirty="0" err="1"/>
              <a:t>Freyneux</a:t>
            </a:r>
            <a:r>
              <a:rPr lang="fr-BE" sz="2000" dirty="0"/>
              <a:t> – 20,2 km sur voiries existantes (sites propres)</a:t>
            </a:r>
            <a:endParaRPr lang="fr-BE" sz="3200" dirty="0"/>
          </a:p>
          <a:p>
            <a:pPr lvl="1"/>
            <a:r>
              <a:rPr lang="fr-BE" sz="2000" dirty="0"/>
              <a:t>Un cheminement entre </a:t>
            </a:r>
            <a:r>
              <a:rPr lang="fr-BE" sz="2000" b="1" dirty="0"/>
              <a:t>Freyneux et Forge à l’</a:t>
            </a:r>
            <a:r>
              <a:rPr lang="fr-BE" sz="2000" b="1" dirty="0" err="1"/>
              <a:t>Aplez</a:t>
            </a:r>
            <a:r>
              <a:rPr lang="fr-BE" sz="2000" b="1" u="sng" dirty="0"/>
              <a:t> </a:t>
            </a:r>
            <a:r>
              <a:rPr lang="fr-BE" sz="2000" dirty="0"/>
              <a:t>(frontière communale) – 7,3 km via Dochamps le long du TTA</a:t>
            </a: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  <p:grpSp>
        <p:nvGrpSpPr>
          <p:cNvPr id="10" name="Groupe 9"/>
          <p:cNvGrpSpPr/>
          <p:nvPr/>
        </p:nvGrpSpPr>
        <p:grpSpPr>
          <a:xfrm>
            <a:off x="637229" y="3588848"/>
            <a:ext cx="10647784" cy="2633675"/>
            <a:chOff x="637229" y="3588848"/>
            <a:chExt cx="10647784" cy="2633675"/>
          </a:xfrm>
        </p:grpSpPr>
        <p:sp>
          <p:nvSpPr>
            <p:cNvPr id="8" name="Espace réservé du contenu 2"/>
            <p:cNvSpPr txBox="1">
              <a:spLocks/>
            </p:cNvSpPr>
            <p:nvPr/>
          </p:nvSpPr>
          <p:spPr>
            <a:xfrm>
              <a:off x="637229" y="4119766"/>
              <a:ext cx="9336950" cy="210275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8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6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Char char=""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lvl="1" indent="-342900"/>
              <a:r>
                <a:rPr lang="fr-BE" sz="2400" b="1" dirty="0"/>
                <a:t>Motivations à la scission :</a:t>
              </a:r>
            </a:p>
            <a:p>
              <a:pPr lvl="1"/>
              <a:r>
                <a:rPr lang="fr-BE" sz="2400" dirty="0"/>
                <a:t>Avancée plus rapide sur 1</a:t>
              </a:r>
              <a:r>
                <a:rPr lang="fr-BE" sz="2400" baseline="30000" dirty="0"/>
                <a:t>er</a:t>
              </a:r>
              <a:r>
                <a:rPr lang="fr-BE" sz="2400" dirty="0"/>
                <a:t> tronçon – dossier prêt</a:t>
              </a:r>
            </a:p>
            <a:p>
              <a:pPr lvl="1"/>
              <a:r>
                <a:rPr lang="fr-BE" sz="2400" dirty="0"/>
                <a:t>Maintien motivation CLDR – avancée concrète</a:t>
              </a:r>
            </a:p>
            <a:p>
              <a:pPr lvl="1"/>
              <a:r>
                <a:rPr lang="fr-BE" sz="2400" dirty="0"/>
                <a:t>Complexité aménagements 2</a:t>
              </a:r>
              <a:r>
                <a:rPr lang="fr-BE" sz="2400" baseline="30000" dirty="0"/>
                <a:t>ème</a:t>
              </a:r>
              <a:r>
                <a:rPr lang="fr-BE" sz="2400" dirty="0"/>
                <a:t> tronçon – TTA</a:t>
              </a:r>
            </a:p>
            <a:p>
              <a:pPr lvl="1"/>
              <a:r>
                <a:rPr lang="fr-BE" sz="2400" dirty="0"/>
                <a:t>Nécessité d’identifier et négocier les emprises préalablement</a:t>
              </a:r>
              <a:endParaRPr lang="fr-BE" sz="1800" dirty="0"/>
            </a:p>
            <a:p>
              <a:endParaRPr lang="fr-BE" dirty="0"/>
            </a:p>
            <a:p>
              <a:endParaRPr lang="fr-BE" dirty="0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65270" y="3588848"/>
              <a:ext cx="2819743" cy="2127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8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576" y="1832496"/>
            <a:ext cx="8596668" cy="2102757"/>
          </a:xfrm>
        </p:spPr>
        <p:txBody>
          <a:bodyPr/>
          <a:lstStyle/>
          <a:p>
            <a:r>
              <a:rPr lang="fr-BE" sz="2400" b="1" dirty="0"/>
              <a:t>Scission de la phase 1 en 2 phases</a:t>
            </a:r>
          </a:p>
          <a:p>
            <a:pPr lvl="1"/>
            <a:r>
              <a:rPr lang="fr-BE" sz="2000" dirty="0"/>
              <a:t>Un axe Nord - Sud reliant </a:t>
            </a:r>
            <a:r>
              <a:rPr lang="fr-BE" sz="2000" b="1" dirty="0"/>
              <a:t>Fays à </a:t>
            </a:r>
            <a:r>
              <a:rPr lang="fr-BE" sz="2000" b="1" dirty="0" err="1"/>
              <a:t>Freyneux</a:t>
            </a:r>
            <a:r>
              <a:rPr lang="fr-BE" sz="2000" dirty="0"/>
              <a:t> – 20,2 km sur voiries existantes (sites propres)</a:t>
            </a:r>
            <a:endParaRPr lang="fr-BE" sz="3200" dirty="0"/>
          </a:p>
          <a:p>
            <a:pPr lvl="1"/>
            <a:r>
              <a:rPr lang="fr-BE" sz="2000" dirty="0"/>
              <a:t>Un cheminement entre </a:t>
            </a:r>
            <a:r>
              <a:rPr lang="fr-BE" sz="2000" b="1" dirty="0"/>
              <a:t>Freyneux et Forge à l’</a:t>
            </a:r>
            <a:r>
              <a:rPr lang="fr-BE" sz="2000" b="1" dirty="0" err="1"/>
              <a:t>Aplez</a:t>
            </a:r>
            <a:r>
              <a:rPr lang="fr-BE" sz="2000" b="1" u="sng" dirty="0"/>
              <a:t> </a:t>
            </a:r>
            <a:r>
              <a:rPr lang="fr-BE" sz="2000" dirty="0"/>
              <a:t>(frontière communale) – 7,3 km via Dochamps le long du TTA</a:t>
            </a:r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ZoneTexte 3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65" y="4352341"/>
            <a:ext cx="12026435" cy="23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294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3667128" y="641724"/>
            <a:ext cx="8596668" cy="805543"/>
          </a:xfrm>
        </p:spPr>
        <p:txBody>
          <a:bodyPr/>
          <a:lstStyle/>
          <a:p>
            <a:r>
              <a:rPr lang="fr-BE" dirty="0" err="1"/>
              <a:t>Harre</a:t>
            </a:r>
            <a:r>
              <a:rPr lang="fr-BE" dirty="0"/>
              <a:t> – Champs de </a:t>
            </a:r>
            <a:r>
              <a:rPr lang="fr-BE" dirty="0" err="1"/>
              <a:t>Harre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DBF338-D05C-4BF2-B7AD-42FD9AEC9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14" y="0"/>
            <a:ext cx="11215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314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0" y="1249780"/>
            <a:ext cx="10982325" cy="520065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-661853" y="283921"/>
            <a:ext cx="130904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5400" i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pPr lvl="3">
              <a:lnSpc>
                <a:spcPct val="150000"/>
              </a:lnSpc>
            </a:pPr>
            <a:r>
              <a:rPr lang="fr-FR" altLang="fr-FR" sz="3200" i="1" dirty="0">
                <a:solidFill>
                  <a:srgbClr val="004821"/>
                </a:solidFill>
                <a:latin typeface="+mj-lt"/>
                <a:cs typeface="Aharoni" panose="02010803020104030203" pitchFamily="2" charset="-79"/>
              </a:rPr>
              <a:t>2.4.     Dorsale voies lentes</a:t>
            </a:r>
          </a:p>
        </p:txBody>
      </p:sp>
    </p:spTree>
    <p:extLst>
      <p:ext uri="{BB962C8B-B14F-4D97-AF65-F5344CB8AC3E}">
        <p14:creationId xmlns:p14="http://schemas.microsoft.com/office/powerpoint/2010/main" val="4276265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7396" y="209732"/>
            <a:ext cx="8596668" cy="1320800"/>
          </a:xfrm>
        </p:spPr>
        <p:txBody>
          <a:bodyPr/>
          <a:lstStyle/>
          <a:p>
            <a:r>
              <a:rPr lang="fr-BE" dirty="0"/>
              <a:t>Annexe 4 : Rapport de la CLDR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0297" y="1530532"/>
            <a:ext cx="10972800" cy="4861559"/>
          </a:xfrm>
        </p:spPr>
        <p:txBody>
          <a:bodyPr>
            <a:normAutofit/>
          </a:bodyPr>
          <a:lstStyle/>
          <a:p>
            <a:r>
              <a:rPr lang="fr-BE" sz="2400" dirty="0"/>
              <a:t>2 réunions</a:t>
            </a:r>
          </a:p>
          <a:p>
            <a:pPr lvl="1"/>
            <a:r>
              <a:rPr lang="fr-BE" sz="2000" dirty="0"/>
              <a:t>La voie lente et sa liaison transcommunale</a:t>
            </a:r>
          </a:p>
          <a:p>
            <a:pPr lvl="1"/>
            <a:r>
              <a:rPr lang="fr-BE" sz="2000" dirty="0"/>
              <a:t>Les entrées de village</a:t>
            </a:r>
          </a:p>
          <a:p>
            <a:pPr marL="457200" lvl="1" indent="0">
              <a:buNone/>
            </a:pPr>
            <a:endParaRPr lang="fr-BE" sz="2000" dirty="0"/>
          </a:p>
          <a:p>
            <a:r>
              <a:rPr lang="fr-BE" sz="2400" dirty="0"/>
              <a:t>Nouveau ROI</a:t>
            </a:r>
          </a:p>
          <a:p>
            <a:pPr marL="0" indent="0">
              <a:buNone/>
            </a:pPr>
            <a:endParaRPr lang="fr-BE" sz="2400" dirty="0"/>
          </a:p>
          <a:p>
            <a:r>
              <a:rPr lang="fr-BE" sz="2400" dirty="0" err="1"/>
              <a:t>GTs</a:t>
            </a:r>
            <a:endParaRPr lang="fr-BE" sz="2400" dirty="0"/>
          </a:p>
          <a:p>
            <a:pPr lvl="1"/>
            <a:r>
              <a:rPr lang="fr-BE" sz="2000" dirty="0"/>
              <a:t>Sentiers: finalisation des tracés des balades touristiques</a:t>
            </a:r>
          </a:p>
          <a:p>
            <a:pPr lvl="1"/>
            <a:r>
              <a:rPr lang="fr-BE" sz="2000" dirty="0"/>
              <a:t>Nature: le projet de mare naturelle sera finalement présenté lors de l’appel à projet </a:t>
            </a:r>
            <a:r>
              <a:rPr lang="fr-BE" sz="2000" dirty="0" err="1"/>
              <a:t>Biodivercité</a:t>
            </a:r>
            <a:r>
              <a:rPr lang="fr-BE" sz="2000" dirty="0"/>
              <a:t> 2022</a:t>
            </a:r>
          </a:p>
          <a:p>
            <a:pPr lvl="1"/>
            <a:r>
              <a:rPr lang="fr-BE" sz="2000" dirty="0"/>
              <a:t>Sécurité routière : On en reparle dans quelques minutes…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0950" y="1338606"/>
            <a:ext cx="2103589" cy="200717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589" y="3082565"/>
            <a:ext cx="2067013" cy="212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120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137205" y="-111851"/>
            <a:ext cx="114069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2925" indent="-446088" algn="l"/>
            <a:r>
              <a:rPr lang="fr-FR" sz="28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ANNEXE 5 – </a:t>
            </a:r>
            <a:r>
              <a:rPr lang="fr-FR" sz="23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CHOIX DES PROCHAINS PROJETS A INTRODUIRE EN CONVENTION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04618" y="661817"/>
            <a:ext cx="11383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2021 – pas de choix du fait de l’importance des investissements consentis les années précédentes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8" y="1691792"/>
            <a:ext cx="11056529" cy="338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137205" y="-111851"/>
            <a:ext cx="114069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2925" indent="-446088" algn="l"/>
            <a:r>
              <a:rPr lang="fr-FR" sz="28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ANNEXE 5 – </a:t>
            </a:r>
            <a:r>
              <a:rPr lang="fr-FR" sz="2300" i="1" dirty="0">
                <a:solidFill>
                  <a:srgbClr val="004821"/>
                </a:solidFill>
                <a:ea typeface="+mn-ea"/>
                <a:cs typeface="Aharoni" panose="02010803020104030203" pitchFamily="2" charset="-79"/>
              </a:rPr>
              <a:t>CHOIX DES PROCHAINS PROJETS A INTRODUIRE EN CONVENTION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808653" y="4209979"/>
            <a:ext cx="11383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b="1" dirty="0">
                <a:solidFill>
                  <a:srgbClr val="FF0000"/>
                </a:solidFill>
              </a:rPr>
              <a:t>Validité du PCDR : 2017 - 2027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39" y="1061322"/>
            <a:ext cx="10752981" cy="278274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1653" y="2899994"/>
            <a:ext cx="2524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664704">
            <a:off x="-102685" y="604326"/>
            <a:ext cx="2828232" cy="805543"/>
          </a:xfrm>
        </p:spPr>
        <p:txBody>
          <a:bodyPr/>
          <a:lstStyle/>
          <a:p>
            <a:r>
              <a:rPr lang="fr-BE" dirty="0" err="1"/>
              <a:t>Malempré</a:t>
            </a:r>
            <a:endParaRPr lang="fr-BE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7230E19-A96F-4607-ABBA-35C030373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96" y="0"/>
            <a:ext cx="10207904" cy="6858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4D45927-3E81-4C83-9535-736E5806D24F}"/>
              </a:ext>
            </a:extLst>
          </p:cNvPr>
          <p:cNvSpPr/>
          <p:nvPr/>
        </p:nvSpPr>
        <p:spPr>
          <a:xfrm>
            <a:off x="8567530" y="1719470"/>
            <a:ext cx="447261" cy="4969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F35737B-C2F7-4364-9AD6-3EDFA99CD661}"/>
              </a:ext>
            </a:extLst>
          </p:cNvPr>
          <p:cNvSpPr/>
          <p:nvPr/>
        </p:nvSpPr>
        <p:spPr>
          <a:xfrm>
            <a:off x="3770244" y="6122505"/>
            <a:ext cx="447261" cy="49695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7434B48-ECC6-430D-981C-B0AEE3875FE7}"/>
              </a:ext>
            </a:extLst>
          </p:cNvPr>
          <p:cNvSpPr/>
          <p:nvPr/>
        </p:nvSpPr>
        <p:spPr>
          <a:xfrm>
            <a:off x="4976191" y="2670314"/>
            <a:ext cx="447261" cy="4605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33009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8216964">
            <a:off x="-172781" y="841039"/>
            <a:ext cx="1456266" cy="805543"/>
          </a:xfrm>
        </p:spPr>
        <p:txBody>
          <a:bodyPr/>
          <a:lstStyle/>
          <a:p>
            <a:r>
              <a:rPr lang="fr-BE" dirty="0" err="1"/>
              <a:t>Fays</a:t>
            </a:r>
            <a:endParaRPr lang="fr-BE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3DC91D-E0D9-46BA-BEA1-C23C4B85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96" y="1"/>
            <a:ext cx="11227904" cy="685800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0DA0BBB-1ACB-4696-98B5-68E385D0A115}"/>
              </a:ext>
            </a:extLst>
          </p:cNvPr>
          <p:cNvSpPr/>
          <p:nvPr/>
        </p:nvSpPr>
        <p:spPr>
          <a:xfrm>
            <a:off x="8007626" y="516835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D35033E0-61BA-4703-A17C-31924D5399A5}"/>
              </a:ext>
            </a:extLst>
          </p:cNvPr>
          <p:cNvSpPr/>
          <p:nvPr/>
        </p:nvSpPr>
        <p:spPr>
          <a:xfrm rot="18840664">
            <a:off x="5685182" y="3034747"/>
            <a:ext cx="659296" cy="546653"/>
          </a:xfrm>
          <a:prstGeom prst="ellipse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31206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38A5E3-0D5D-426A-B0BE-EAD2AF7EE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985" y="84243"/>
            <a:ext cx="3295952" cy="805543"/>
          </a:xfrm>
        </p:spPr>
        <p:txBody>
          <a:bodyPr/>
          <a:lstStyle/>
          <a:p>
            <a:r>
              <a:rPr lang="fr-BE" dirty="0"/>
              <a:t>Roche à Frêne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E351E11-44FD-449A-9A5C-B6EA5A5AA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352" y="732570"/>
            <a:ext cx="11631648" cy="6125430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8AE63D2-4577-4CB3-870D-3092AF614407}"/>
              </a:ext>
            </a:extLst>
          </p:cNvPr>
          <p:cNvSpPr/>
          <p:nvPr/>
        </p:nvSpPr>
        <p:spPr>
          <a:xfrm>
            <a:off x="10972352" y="3248632"/>
            <a:ext cx="659296" cy="54665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071437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acette">
  <a:themeElements>
    <a:clrScheme name="Facette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B5E09D5-810F-4CD7-8B7B-A818000EBA8F}">
  <we:reference id="wa104178141" version="4.3.3.0" store="fr-FR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52D1C51-B9E0-469D-A54A-BA2F6393FB33}">
  <we:reference id="wa200001661" version="2.1.0.2" store="fr-FR" storeType="OMEX"/>
  <we:alternateReferences>
    <we:reference id="WA200001661" version="2.1.0.2" store="WA200001661" storeType="OMEX"/>
  </we:alternateReferences>
  <we:properties>
    <we:property name="time" value="630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2738</Words>
  <Application>Microsoft Office PowerPoint</Application>
  <PresentationFormat>Grand écran</PresentationFormat>
  <Paragraphs>444</Paragraphs>
  <Slides>63</Slides>
  <Notes>39</Notes>
  <HiddenSlides>19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63</vt:i4>
      </vt:variant>
    </vt:vector>
  </HeadingPairs>
  <TitlesOfParts>
    <vt:vector size="79" baseType="lpstr">
      <vt:lpstr>Aharoni</vt:lpstr>
      <vt:lpstr>Arial</vt:lpstr>
      <vt:lpstr>Book Antiqua</vt:lpstr>
      <vt:lpstr>Calibri</vt:lpstr>
      <vt:lpstr>Century Gothic</vt:lpstr>
      <vt:lpstr>Futura Medium</vt:lpstr>
      <vt:lpstr>FuturaTDem</vt:lpstr>
      <vt:lpstr>Garamond</vt:lpstr>
      <vt:lpstr>Palatino Linotype</vt:lpstr>
      <vt:lpstr>Times New Roman</vt:lpstr>
      <vt:lpstr>Trebuchet MS</vt:lpstr>
      <vt:lpstr>Wingdings</vt:lpstr>
      <vt:lpstr>Wingdings 3</vt:lpstr>
      <vt:lpstr>Facette</vt:lpstr>
      <vt:lpstr>Ion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de l’avant projet </vt:lpstr>
      <vt:lpstr>Harre – Champs de Harre</vt:lpstr>
      <vt:lpstr>Malempré</vt:lpstr>
      <vt:lpstr>Fays</vt:lpstr>
      <vt:lpstr>Roche à Frêne</vt:lpstr>
      <vt:lpstr>Grandmenil</vt:lpstr>
      <vt:lpstr>Oster</vt:lpstr>
      <vt:lpstr>Lamormenil</vt:lpstr>
      <vt:lpstr>Lafosse</vt:lpstr>
      <vt:lpstr>Dochamps</vt:lpstr>
      <vt:lpstr>Chêne al Pierre</vt:lpstr>
      <vt:lpstr>Présentation PowerPoint</vt:lpstr>
      <vt:lpstr>Odeigne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 cheminement ?</vt:lpstr>
      <vt:lpstr>Présentation PowerPoint</vt:lpstr>
      <vt:lpstr>Pour être « recevable », il doit : </vt:lpstr>
      <vt:lpstr>Présentation PowerPoint</vt:lpstr>
      <vt:lpstr>La plateforme participative FRW</vt:lpstr>
      <vt:lpstr>Concrètement...</vt:lpstr>
      <vt:lpstr>- Phase 1 -  Contexte et informations</vt:lpstr>
      <vt:lpstr>- Phase 2 -  Récolte des projets</vt:lpstr>
      <vt:lpstr>- Phase 3 -  Analyse et sélection</vt:lpstr>
      <vt:lpstr>- Phase 4 -  Vote des citoyens</vt:lpstr>
      <vt:lpstr>- Phase 4 -   Vote des citoyens</vt:lpstr>
      <vt:lpstr>Avantages la fonctionnalité BP</vt:lpstr>
      <vt:lpstr>- Phase 5 -  Retour   à la population</vt:lpstr>
      <vt:lpstr>Présentation PowerPoint</vt:lpstr>
      <vt:lpstr>Cœur de village  Dochamps</vt:lpstr>
      <vt:lpstr>Trame verte et bleue + Résilience Biodiversité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Evaluation à mi-parcours de l’ODR</vt:lpstr>
      <vt:lpstr>Evaluation à mi-parcours de l’ODR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Annexe 4 : Rapport de la CLDR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BEURTHIER Laurent</dc:creator>
  <cp:lastModifiedBy>LECLOUX Bertrand</cp:lastModifiedBy>
  <cp:revision>301</cp:revision>
  <dcterms:created xsi:type="dcterms:W3CDTF">2020-12-16T11:06:16Z</dcterms:created>
  <dcterms:modified xsi:type="dcterms:W3CDTF">2022-12-12T16:02:13Z</dcterms:modified>
</cp:coreProperties>
</file>