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Lst>
  <p:notesMasterIdLst>
    <p:notesMasterId r:id="rId50"/>
  </p:notesMasterIdLst>
  <p:sldIdLst>
    <p:sldId id="263" r:id="rId2"/>
    <p:sldId id="273" r:id="rId3"/>
    <p:sldId id="622" r:id="rId4"/>
    <p:sldId id="1210" r:id="rId5"/>
    <p:sldId id="1268" r:id="rId6"/>
    <p:sldId id="1229" r:id="rId7"/>
    <p:sldId id="1234" r:id="rId8"/>
    <p:sldId id="1238" r:id="rId9"/>
    <p:sldId id="1237" r:id="rId10"/>
    <p:sldId id="1232" r:id="rId11"/>
    <p:sldId id="1239" r:id="rId12"/>
    <p:sldId id="1233" r:id="rId13"/>
    <p:sldId id="1235" r:id="rId14"/>
    <p:sldId id="1240" r:id="rId15"/>
    <p:sldId id="1266" r:id="rId16"/>
    <p:sldId id="1230" r:id="rId17"/>
    <p:sldId id="1246" r:id="rId18"/>
    <p:sldId id="1241" r:id="rId19"/>
    <p:sldId id="1243" r:id="rId20"/>
    <p:sldId id="1244" r:id="rId21"/>
    <p:sldId id="1242" r:id="rId22"/>
    <p:sldId id="1247" r:id="rId23"/>
    <p:sldId id="1265" r:id="rId24"/>
    <p:sldId id="1231" r:id="rId25"/>
    <p:sldId id="1245" r:id="rId26"/>
    <p:sldId id="1249" r:id="rId27"/>
    <p:sldId id="1248" r:id="rId28"/>
    <p:sldId id="1250" r:id="rId29"/>
    <p:sldId id="1251" r:id="rId30"/>
    <p:sldId id="1252" r:id="rId31"/>
    <p:sldId id="1267" r:id="rId32"/>
    <p:sldId id="1264" r:id="rId33"/>
    <p:sldId id="1147" r:id="rId34"/>
    <p:sldId id="1194" r:id="rId35"/>
    <p:sldId id="1257" r:id="rId36"/>
    <p:sldId id="1258" r:id="rId37"/>
    <p:sldId id="1228" r:id="rId38"/>
    <p:sldId id="1259" r:id="rId39"/>
    <p:sldId id="1260" r:id="rId40"/>
    <p:sldId id="1261" r:id="rId41"/>
    <p:sldId id="1262" r:id="rId42"/>
    <p:sldId id="1263" r:id="rId43"/>
    <p:sldId id="625" r:id="rId44"/>
    <p:sldId id="294" r:id="rId45"/>
    <p:sldId id="276" r:id="rId46"/>
    <p:sldId id="658" r:id="rId47"/>
    <p:sldId id="518" r:id="rId48"/>
    <p:sldId id="1205"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DF8A905-4864-4823-BE01-CF4DFEBE5E9A}">
          <p14:sldIdLst>
            <p14:sldId id="263"/>
            <p14:sldId id="273"/>
            <p14:sldId id="622"/>
            <p14:sldId id="1210"/>
            <p14:sldId id="1268"/>
            <p14:sldId id="1229"/>
            <p14:sldId id="1234"/>
            <p14:sldId id="1238"/>
            <p14:sldId id="1237"/>
            <p14:sldId id="1232"/>
            <p14:sldId id="1239"/>
            <p14:sldId id="1233"/>
            <p14:sldId id="1235"/>
            <p14:sldId id="1240"/>
            <p14:sldId id="1266"/>
            <p14:sldId id="1230"/>
            <p14:sldId id="1246"/>
            <p14:sldId id="1241"/>
            <p14:sldId id="1243"/>
            <p14:sldId id="1244"/>
            <p14:sldId id="1242"/>
            <p14:sldId id="1247"/>
            <p14:sldId id="1265"/>
            <p14:sldId id="1231"/>
            <p14:sldId id="1245"/>
            <p14:sldId id="1249"/>
            <p14:sldId id="1248"/>
            <p14:sldId id="1250"/>
            <p14:sldId id="1251"/>
            <p14:sldId id="1252"/>
            <p14:sldId id="1267"/>
            <p14:sldId id="1264"/>
            <p14:sldId id="1147"/>
            <p14:sldId id="1194"/>
            <p14:sldId id="1257"/>
            <p14:sldId id="1258"/>
            <p14:sldId id="1228"/>
            <p14:sldId id="1259"/>
            <p14:sldId id="1260"/>
            <p14:sldId id="1261"/>
            <p14:sldId id="1262"/>
            <p14:sldId id="1263"/>
            <p14:sldId id="625"/>
            <p14:sldId id="294"/>
            <p14:sldId id="276"/>
            <p14:sldId id="658"/>
            <p14:sldId id="518"/>
            <p14:sldId id="12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F21"/>
    <a:srgbClr val="22C048"/>
    <a:srgbClr val="57B152"/>
    <a:srgbClr val="76B5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88187" autoAdjust="0"/>
  </p:normalViewPr>
  <p:slideViewPr>
    <p:cSldViewPr snapToGrid="0">
      <p:cViewPr varScale="1">
        <p:scale>
          <a:sx n="101" d="100"/>
          <a:sy n="101" d="100"/>
        </p:scale>
        <p:origin x="948" y="294"/>
      </p:cViewPr>
      <p:guideLst/>
    </p:cSldViewPr>
  </p:slideViewPr>
  <p:notesTextViewPr>
    <p:cViewPr>
      <p:scale>
        <a:sx n="1" d="1"/>
        <a:sy n="1" d="1"/>
      </p:scale>
      <p:origin x="0" y="0"/>
    </p:cViewPr>
  </p:notesTextViewPr>
  <p:sorterViewPr>
    <p:cViewPr varScale="1">
      <p:scale>
        <a:sx n="100" d="100"/>
        <a:sy n="100" d="100"/>
      </p:scale>
      <p:origin x="0" y="-21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50" baseline="0">
                <a:solidFill>
                  <a:schemeClr val="lt1">
                    <a:lumMod val="85000"/>
                  </a:schemeClr>
                </a:solidFill>
                <a:latin typeface="+mn-lt"/>
                <a:ea typeface="+mn-ea"/>
                <a:cs typeface="+mn-cs"/>
              </a:defRPr>
            </a:pPr>
            <a:r>
              <a:rPr lang="fr-BE"/>
              <a:t>Vivre à Manhay</a:t>
            </a:r>
          </a:p>
        </c:rich>
      </c:tx>
      <c:overlay val="0"/>
      <c:spPr>
        <a:noFill/>
        <a:ln>
          <a:noFill/>
        </a:ln>
        <a:effectLst/>
      </c:spPr>
      <c:txPr>
        <a:bodyPr rot="0" spcFirstLastPara="1" vertOverflow="ellipsis" vert="horz" wrap="square" anchor="ctr" anchorCtr="1"/>
        <a:lstStyle/>
        <a:p>
          <a:pPr>
            <a:defRPr sz="1400" b="0" i="0" u="none" strike="noStrike" kern="1200" cap="none" spc="50" baseline="0">
              <a:solidFill>
                <a:schemeClr val="lt1">
                  <a:lumMod val="85000"/>
                </a:schemeClr>
              </a:solidFill>
              <a:latin typeface="+mn-lt"/>
              <a:ea typeface="+mn-ea"/>
              <a:cs typeface="+mn-cs"/>
            </a:defRPr>
          </a:pPr>
          <a:endParaRPr lang="fr-FR"/>
        </a:p>
      </c:txPr>
    </c:title>
    <c:autoTitleDeleted val="0"/>
    <c:plotArea>
      <c:layout/>
      <c:radarChart>
        <c:radarStyle val="marker"/>
        <c:varyColors val="0"/>
        <c:ser>
          <c:idx val="0"/>
          <c:order val="0"/>
          <c:tx>
            <c:strRef>
              <c:f>Feuil1!$B$1</c:f>
              <c:strCache>
                <c:ptCount val="1"/>
                <c:pt idx="0">
                  <c:v>Moyenne</c:v>
                </c:pt>
              </c:strCache>
            </c:strRef>
          </c:tx>
          <c:spPr>
            <a:ln w="28575" cap="rnd">
              <a:solidFill>
                <a:schemeClr val="accent1"/>
              </a:solidFill>
            </a:ln>
            <a:effectLst>
              <a:glow rad="76200">
                <a:schemeClr val="accent1">
                  <a:satMod val="175000"/>
                  <a:alpha val="3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Feuil1!$A$2:$A$8</c:f>
              <c:strCache>
                <c:ptCount val="7"/>
                <c:pt idx="0">
                  <c:v>Intensifier la solidarité</c:v>
                </c:pt>
                <c:pt idx="1">
                  <c:v>Gérer les possibles dissensions entre citoyens</c:v>
                </c:pt>
                <c:pt idx="2">
                  <c:v>Amplifier la communication intra et extra muros</c:v>
                </c:pt>
                <c:pt idx="3">
                  <c:v>Déployer une gouvernance incitant l'engagement citoyen</c:v>
                </c:pt>
                <c:pt idx="4">
                  <c:v>Adapter l'enseignement à l'évolution du monde du travail</c:v>
                </c:pt>
                <c:pt idx="5">
                  <c:v>Anticiper l'évolution des besoins futurs de la population</c:v>
                </c:pt>
                <c:pt idx="6">
                  <c:v>Fédérer les villageois impulser une culture identitaire</c:v>
                </c:pt>
              </c:strCache>
            </c:strRef>
          </c:cat>
          <c:val>
            <c:numRef>
              <c:f>Feuil1!$B$2:$B$8</c:f>
              <c:numCache>
                <c:formatCode>General</c:formatCode>
                <c:ptCount val="7"/>
                <c:pt idx="0">
                  <c:v>6.375</c:v>
                </c:pt>
                <c:pt idx="1">
                  <c:v>5.625</c:v>
                </c:pt>
                <c:pt idx="2">
                  <c:v>5.625</c:v>
                </c:pt>
                <c:pt idx="3">
                  <c:v>6.75</c:v>
                </c:pt>
                <c:pt idx="4">
                  <c:v>5.375</c:v>
                </c:pt>
                <c:pt idx="5">
                  <c:v>7</c:v>
                </c:pt>
                <c:pt idx="6">
                  <c:v>5.625</c:v>
                </c:pt>
              </c:numCache>
            </c:numRef>
          </c:val>
          <c:extLst>
            <c:ext xmlns:c16="http://schemas.microsoft.com/office/drawing/2014/chart" uri="{C3380CC4-5D6E-409C-BE32-E72D297353CC}">
              <c16:uniqueId val="{00000000-C627-4D1A-B095-CCF22D0B22FE}"/>
            </c:ext>
          </c:extLst>
        </c:ser>
        <c:dLbls>
          <c:showLegendKey val="0"/>
          <c:showVal val="1"/>
          <c:showCatName val="0"/>
          <c:showSerName val="0"/>
          <c:showPercent val="0"/>
          <c:showBubbleSize val="0"/>
        </c:dLbls>
        <c:axId val="997399808"/>
        <c:axId val="993143072"/>
      </c:radarChart>
      <c:catAx>
        <c:axId val="997399808"/>
        <c:scaling>
          <c:orientation val="minMax"/>
        </c:scaling>
        <c:delete val="0"/>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crossAx val="993143072"/>
        <c:crosses val="autoZero"/>
        <c:auto val="1"/>
        <c:lblAlgn val="ctr"/>
        <c:lblOffset val="100"/>
        <c:noMultiLvlLbl val="0"/>
      </c:catAx>
      <c:valAx>
        <c:axId val="993143072"/>
        <c:scaling>
          <c:orientation val="minMax"/>
          <c:max val="10"/>
        </c:scaling>
        <c:delete val="0"/>
        <c:axPos val="l"/>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crossAx val="997399808"/>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fr-BE"/>
              <a:t>Habiter à Manhay</a:t>
            </a:r>
          </a:p>
        </c:rich>
      </c:tx>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fr-FR"/>
        </a:p>
      </c:txPr>
    </c:title>
    <c:autoTitleDeleted val="0"/>
    <c:plotArea>
      <c:layout>
        <c:manualLayout>
          <c:layoutTarget val="inner"/>
          <c:xMode val="edge"/>
          <c:yMode val="edge"/>
          <c:x val="0.27247889528320834"/>
          <c:y val="0.22082642699965535"/>
          <c:w val="0.46680517178096803"/>
          <c:h val="0.72453967496487182"/>
        </c:manualLayout>
      </c:layout>
      <c:radarChart>
        <c:radarStyle val="marker"/>
        <c:varyColors val="0"/>
        <c:ser>
          <c:idx val="0"/>
          <c:order val="0"/>
          <c:tx>
            <c:strRef>
              <c:f>Feuil1!$B$1</c:f>
              <c:strCache>
                <c:ptCount val="1"/>
                <c:pt idx="0">
                  <c:v>Moyenne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Feuil1!$A$2:$A$7</c:f>
              <c:strCache>
                <c:ptCount val="6"/>
                <c:pt idx="0">
                  <c:v>Préserver et sensibiliser aux ressources naturelles</c:v>
                </c:pt>
                <c:pt idx="1">
                  <c:v>Définir une stratégie énergétique ambitieuse</c:v>
                </c:pt>
                <c:pt idx="2">
                  <c:v>Controler et densifier l'urbanisation</c:v>
                </c:pt>
                <c:pt idx="3">
                  <c:v>Accroitre et conserver la qualité architecturale</c:v>
                </c:pt>
                <c:pt idx="4">
                  <c:v>Faciliter l'accès aux services </c:v>
                </c:pt>
                <c:pt idx="5">
                  <c:v>Limiter l'impact du trafic</c:v>
                </c:pt>
              </c:strCache>
            </c:strRef>
          </c:cat>
          <c:val>
            <c:numRef>
              <c:f>Feuil1!$B$2:$B$7</c:f>
              <c:numCache>
                <c:formatCode>General</c:formatCode>
                <c:ptCount val="6"/>
                <c:pt idx="0">
                  <c:v>7.375</c:v>
                </c:pt>
                <c:pt idx="1">
                  <c:v>5.625</c:v>
                </c:pt>
                <c:pt idx="2">
                  <c:v>5.5</c:v>
                </c:pt>
                <c:pt idx="3">
                  <c:v>5.125</c:v>
                </c:pt>
                <c:pt idx="4">
                  <c:v>6.5</c:v>
                </c:pt>
                <c:pt idx="5">
                  <c:v>6.1429999999999998</c:v>
                </c:pt>
              </c:numCache>
            </c:numRef>
          </c:val>
          <c:extLst>
            <c:ext xmlns:c16="http://schemas.microsoft.com/office/drawing/2014/chart" uri="{C3380CC4-5D6E-409C-BE32-E72D297353CC}">
              <c16:uniqueId val="{00000000-6171-4646-A5EF-673B054B26D5}"/>
            </c:ext>
          </c:extLst>
        </c:ser>
        <c:dLbls>
          <c:showLegendKey val="0"/>
          <c:showVal val="1"/>
          <c:showCatName val="0"/>
          <c:showSerName val="0"/>
          <c:showPercent val="0"/>
          <c:showBubbleSize val="0"/>
        </c:dLbls>
        <c:axId val="997399808"/>
        <c:axId val="993143072"/>
      </c:radarChart>
      <c:catAx>
        <c:axId val="99739980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993143072"/>
        <c:crosses val="autoZero"/>
        <c:auto val="1"/>
        <c:lblAlgn val="ctr"/>
        <c:lblOffset val="100"/>
        <c:noMultiLvlLbl val="0"/>
      </c:catAx>
      <c:valAx>
        <c:axId val="993143072"/>
        <c:scaling>
          <c:orientation val="minMax"/>
          <c:max val="1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crossAx val="9973998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fr-BE"/>
              <a:t>Travailler à Manhay</a:t>
            </a:r>
          </a:p>
        </c:rich>
      </c:tx>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fr-FR"/>
        </a:p>
      </c:txPr>
    </c:title>
    <c:autoTitleDeleted val="0"/>
    <c:plotArea>
      <c:layout>
        <c:manualLayout>
          <c:layoutTarget val="inner"/>
          <c:xMode val="edge"/>
          <c:yMode val="edge"/>
          <c:x val="0.28383473846072271"/>
          <c:y val="0.23813248961565109"/>
          <c:w val="0.46680517178096803"/>
          <c:h val="0.72453967496487182"/>
        </c:manualLayout>
      </c:layout>
      <c:radarChart>
        <c:radarStyle val="marker"/>
        <c:varyColors val="0"/>
        <c:ser>
          <c:idx val="0"/>
          <c:order val="0"/>
          <c:tx>
            <c:strRef>
              <c:f>Feuil1!$B$1</c:f>
              <c:strCache>
                <c:ptCount val="1"/>
                <c:pt idx="0">
                  <c:v>Moyenne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Feuil1!$A$2:$A$9</c:f>
              <c:strCache>
                <c:ptCount val="8"/>
                <c:pt idx="0">
                  <c:v>amplifier la dynamique économique</c:v>
                </c:pt>
                <c:pt idx="1">
                  <c:v>Construire une identité singulière</c:v>
                </c:pt>
                <c:pt idx="2">
                  <c:v>Améliorer l'attractivité pour une clientèle touristique</c:v>
                </c:pt>
                <c:pt idx="3">
                  <c:v>Accroitre et conserver la qualité architecturale</c:v>
                </c:pt>
                <c:pt idx="4">
                  <c:v>Générer des retombées locales pour une appropriation collective du tourisme</c:v>
                </c:pt>
                <c:pt idx="5">
                  <c:v>Constituer un réseau pédestre liaisonnant villages et communes proches</c:v>
                </c:pt>
                <c:pt idx="6">
                  <c:v>Maintenir et améliorer le tissu agricole</c:v>
                </c:pt>
                <c:pt idx="7">
                  <c:v>Gérer durablement le capital forestier et développer le savoir faire lié au bois</c:v>
                </c:pt>
              </c:strCache>
            </c:strRef>
          </c:cat>
          <c:val>
            <c:numRef>
              <c:f>Feuil1!$B$2:$B$9</c:f>
              <c:numCache>
                <c:formatCode>General</c:formatCode>
                <c:ptCount val="8"/>
                <c:pt idx="0">
                  <c:v>6</c:v>
                </c:pt>
                <c:pt idx="1">
                  <c:v>6.5</c:v>
                </c:pt>
                <c:pt idx="2">
                  <c:v>7.5</c:v>
                </c:pt>
                <c:pt idx="3">
                  <c:v>5.125</c:v>
                </c:pt>
                <c:pt idx="4">
                  <c:v>6</c:v>
                </c:pt>
                <c:pt idx="5">
                  <c:v>7.125</c:v>
                </c:pt>
                <c:pt idx="6">
                  <c:v>6</c:v>
                </c:pt>
                <c:pt idx="7">
                  <c:v>6.57</c:v>
                </c:pt>
              </c:numCache>
            </c:numRef>
          </c:val>
          <c:extLst>
            <c:ext xmlns:c16="http://schemas.microsoft.com/office/drawing/2014/chart" uri="{C3380CC4-5D6E-409C-BE32-E72D297353CC}">
              <c16:uniqueId val="{00000000-B7E2-4D64-B2B3-EEF39AA1EC47}"/>
            </c:ext>
          </c:extLst>
        </c:ser>
        <c:dLbls>
          <c:showLegendKey val="0"/>
          <c:showVal val="1"/>
          <c:showCatName val="0"/>
          <c:showSerName val="0"/>
          <c:showPercent val="0"/>
          <c:showBubbleSize val="0"/>
        </c:dLbls>
        <c:axId val="997399808"/>
        <c:axId val="993143072"/>
      </c:radarChart>
      <c:catAx>
        <c:axId val="99739980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993143072"/>
        <c:crosses val="autoZero"/>
        <c:auto val="1"/>
        <c:lblAlgn val="ctr"/>
        <c:lblOffset val="100"/>
        <c:noMultiLvlLbl val="0"/>
      </c:catAx>
      <c:valAx>
        <c:axId val="993143072"/>
        <c:scaling>
          <c:orientation val="minMax"/>
          <c:max val="1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crossAx val="9973998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21">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21">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7C7E05-D03A-49BB-8500-2982EB042E8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BE"/>
        </a:p>
      </dgm:t>
    </dgm:pt>
    <dgm:pt modelId="{F38C3634-F3BD-43A8-818E-209EC2E96722}">
      <dgm:prSet phldrT="[Texte]"/>
      <dgm:spPr>
        <a:solidFill>
          <a:schemeClr val="accent6">
            <a:lumMod val="75000"/>
          </a:schemeClr>
        </a:solidFill>
      </dgm:spPr>
      <dgm:t>
        <a:bodyPr/>
        <a:lstStyle/>
        <a:p>
          <a:pPr algn="l"/>
          <a:r>
            <a:rPr lang="fr-BE" b="1" i="0"/>
            <a:t>HABITER MANHAY</a:t>
          </a:r>
          <a:endParaRPr lang="fr-BE"/>
        </a:p>
      </dgm:t>
    </dgm:pt>
    <dgm:pt modelId="{0BE62394-45E2-439C-A7FD-D61C657A7063}" type="parTrans" cxnId="{DE65FA1B-8404-4618-BFF1-DC08FE2E6DA0}">
      <dgm:prSet/>
      <dgm:spPr/>
      <dgm:t>
        <a:bodyPr/>
        <a:lstStyle/>
        <a:p>
          <a:pPr algn="l"/>
          <a:endParaRPr lang="fr-BE"/>
        </a:p>
      </dgm:t>
    </dgm:pt>
    <dgm:pt modelId="{C7382A1A-E9A5-4E1C-AE76-19762B418731}" type="sibTrans" cxnId="{DE65FA1B-8404-4618-BFF1-DC08FE2E6DA0}">
      <dgm:prSet/>
      <dgm:spPr/>
      <dgm:t>
        <a:bodyPr/>
        <a:lstStyle/>
        <a:p>
          <a:pPr algn="l"/>
          <a:endParaRPr lang="fr-BE"/>
        </a:p>
      </dgm:t>
    </dgm:pt>
    <dgm:pt modelId="{5E9AE62D-AE07-4731-A366-A29878102460}">
      <dgm:prSet phldrT="[Texte]"/>
      <dgm:spPr>
        <a:solidFill>
          <a:schemeClr val="accent1">
            <a:lumMod val="75000"/>
          </a:schemeClr>
        </a:solidFill>
      </dgm:spPr>
      <dgm:t>
        <a:bodyPr/>
        <a:lstStyle/>
        <a:p>
          <a:pPr algn="l"/>
          <a:r>
            <a:rPr lang="fr-BE" b="1" i="0"/>
            <a:t>TRAVAILLER A MANHAY</a:t>
          </a:r>
          <a:endParaRPr lang="fr-BE"/>
        </a:p>
      </dgm:t>
    </dgm:pt>
    <dgm:pt modelId="{E2744386-EB07-43F0-BD61-BA6843DE99AD}" type="parTrans" cxnId="{AA7F0731-092E-45E7-8E11-5A0F8A14BE90}">
      <dgm:prSet/>
      <dgm:spPr/>
      <dgm:t>
        <a:bodyPr/>
        <a:lstStyle/>
        <a:p>
          <a:pPr algn="l"/>
          <a:endParaRPr lang="fr-BE"/>
        </a:p>
      </dgm:t>
    </dgm:pt>
    <dgm:pt modelId="{CB185F3C-C75A-497E-8E7B-634AF059EE51}" type="sibTrans" cxnId="{AA7F0731-092E-45E7-8E11-5A0F8A14BE90}">
      <dgm:prSet/>
      <dgm:spPr/>
      <dgm:t>
        <a:bodyPr/>
        <a:lstStyle/>
        <a:p>
          <a:pPr algn="l"/>
          <a:endParaRPr lang="fr-BE"/>
        </a:p>
      </dgm:t>
    </dgm:pt>
    <dgm:pt modelId="{F59D3036-53D8-42F1-AE8C-BF783E415CA4}">
      <dgm:prSet/>
      <dgm:spPr>
        <a:solidFill>
          <a:schemeClr val="accent4">
            <a:lumMod val="75000"/>
          </a:schemeClr>
        </a:solidFill>
        <a:ln>
          <a:noFill/>
        </a:ln>
      </dgm:spPr>
      <dgm:t>
        <a:bodyPr/>
        <a:lstStyle/>
        <a:p>
          <a:pPr algn="l"/>
          <a:r>
            <a:rPr lang="fr-BE" b="1" i="0"/>
            <a:t>VIVRE A MANHAY</a:t>
          </a:r>
          <a:endParaRPr lang="fr-BE"/>
        </a:p>
      </dgm:t>
    </dgm:pt>
    <dgm:pt modelId="{4E5184F0-B459-408B-B596-CFA7CEA823DB}" type="parTrans" cxnId="{EDC7026A-7C3B-4061-ADBA-EEC621A058FC}">
      <dgm:prSet/>
      <dgm:spPr/>
      <dgm:t>
        <a:bodyPr/>
        <a:lstStyle/>
        <a:p>
          <a:pPr algn="l"/>
          <a:endParaRPr lang="fr-BE"/>
        </a:p>
      </dgm:t>
    </dgm:pt>
    <dgm:pt modelId="{E96EB77C-5EBA-475E-8872-9C1A53E000D1}" type="sibTrans" cxnId="{EDC7026A-7C3B-4061-ADBA-EEC621A058FC}">
      <dgm:prSet/>
      <dgm:spPr/>
      <dgm:t>
        <a:bodyPr/>
        <a:lstStyle/>
        <a:p>
          <a:pPr algn="l"/>
          <a:endParaRPr lang="fr-BE"/>
        </a:p>
      </dgm:t>
    </dgm:pt>
    <dgm:pt modelId="{420DA24A-FB92-46A9-A565-B1DFD22F9773}" type="pres">
      <dgm:prSet presAssocID="{877C7E05-D03A-49BB-8500-2982EB042E8F}" presName="linear" presStyleCnt="0">
        <dgm:presLayoutVars>
          <dgm:dir/>
          <dgm:animLvl val="lvl"/>
          <dgm:resizeHandles val="exact"/>
        </dgm:presLayoutVars>
      </dgm:prSet>
      <dgm:spPr/>
    </dgm:pt>
    <dgm:pt modelId="{84010C25-B3CE-404B-986C-4F1AB53E7EE3}" type="pres">
      <dgm:prSet presAssocID="{F59D3036-53D8-42F1-AE8C-BF783E415CA4}" presName="parentLin" presStyleCnt="0"/>
      <dgm:spPr/>
    </dgm:pt>
    <dgm:pt modelId="{A667DFFC-0D63-426A-8C42-567BB9D58844}" type="pres">
      <dgm:prSet presAssocID="{F59D3036-53D8-42F1-AE8C-BF783E415CA4}" presName="parentLeftMargin" presStyleLbl="node1" presStyleIdx="0" presStyleCnt="3"/>
      <dgm:spPr/>
    </dgm:pt>
    <dgm:pt modelId="{8FA0A329-B7D5-4482-A53B-0C78ADF7E638}" type="pres">
      <dgm:prSet presAssocID="{F59D3036-53D8-42F1-AE8C-BF783E415CA4}" presName="parentText" presStyleLbl="node1" presStyleIdx="0" presStyleCnt="3">
        <dgm:presLayoutVars>
          <dgm:chMax val="0"/>
          <dgm:bulletEnabled val="1"/>
        </dgm:presLayoutVars>
      </dgm:prSet>
      <dgm:spPr/>
    </dgm:pt>
    <dgm:pt modelId="{D1F3A40E-4346-4FFF-AC9B-457D60197A48}" type="pres">
      <dgm:prSet presAssocID="{F59D3036-53D8-42F1-AE8C-BF783E415CA4}" presName="negativeSpace" presStyleCnt="0"/>
      <dgm:spPr/>
    </dgm:pt>
    <dgm:pt modelId="{2B8028A4-708B-4BEC-A666-F3C9E922784F}" type="pres">
      <dgm:prSet presAssocID="{F59D3036-53D8-42F1-AE8C-BF783E415CA4}" presName="childText" presStyleLbl="conFgAcc1" presStyleIdx="0" presStyleCnt="3">
        <dgm:presLayoutVars>
          <dgm:bulletEnabled val="1"/>
        </dgm:presLayoutVars>
      </dgm:prSet>
      <dgm:spPr>
        <a:ln>
          <a:solidFill>
            <a:schemeClr val="accent4">
              <a:lumMod val="50000"/>
            </a:schemeClr>
          </a:solidFill>
        </a:ln>
      </dgm:spPr>
    </dgm:pt>
    <dgm:pt modelId="{7E3F61D0-D87B-464C-8645-6331A72BC987}" type="pres">
      <dgm:prSet presAssocID="{E96EB77C-5EBA-475E-8872-9C1A53E000D1}" presName="spaceBetweenRectangles" presStyleCnt="0"/>
      <dgm:spPr/>
    </dgm:pt>
    <dgm:pt modelId="{2FAAF308-323B-471F-A3EB-F64C088739AA}" type="pres">
      <dgm:prSet presAssocID="{F38C3634-F3BD-43A8-818E-209EC2E96722}" presName="parentLin" presStyleCnt="0"/>
      <dgm:spPr/>
    </dgm:pt>
    <dgm:pt modelId="{95A35C6A-FE13-4D96-842A-5DAA34BEA229}" type="pres">
      <dgm:prSet presAssocID="{F38C3634-F3BD-43A8-818E-209EC2E96722}" presName="parentLeftMargin" presStyleLbl="node1" presStyleIdx="0" presStyleCnt="3"/>
      <dgm:spPr/>
    </dgm:pt>
    <dgm:pt modelId="{44B53DAE-B08D-45B2-8AE4-7ED7B2431CFB}" type="pres">
      <dgm:prSet presAssocID="{F38C3634-F3BD-43A8-818E-209EC2E96722}" presName="parentText" presStyleLbl="node1" presStyleIdx="1" presStyleCnt="3">
        <dgm:presLayoutVars>
          <dgm:chMax val="0"/>
          <dgm:bulletEnabled val="1"/>
        </dgm:presLayoutVars>
      </dgm:prSet>
      <dgm:spPr/>
    </dgm:pt>
    <dgm:pt modelId="{3ED401D8-D172-4F2D-9A3C-6477D984FED1}" type="pres">
      <dgm:prSet presAssocID="{F38C3634-F3BD-43A8-818E-209EC2E96722}" presName="negativeSpace" presStyleCnt="0"/>
      <dgm:spPr/>
    </dgm:pt>
    <dgm:pt modelId="{BBF7573D-AAEE-4734-82AB-2A879FCF1B78}" type="pres">
      <dgm:prSet presAssocID="{F38C3634-F3BD-43A8-818E-209EC2E96722}" presName="childText" presStyleLbl="conFgAcc1" presStyleIdx="1" presStyleCnt="3">
        <dgm:presLayoutVars>
          <dgm:bulletEnabled val="1"/>
        </dgm:presLayoutVars>
      </dgm:prSet>
      <dgm:spPr>
        <a:noFill/>
        <a:ln>
          <a:solidFill>
            <a:schemeClr val="accent6">
              <a:lumMod val="50000"/>
            </a:schemeClr>
          </a:solidFill>
        </a:ln>
      </dgm:spPr>
    </dgm:pt>
    <dgm:pt modelId="{70EA7A40-C550-4E06-AEDE-B096A70BB563}" type="pres">
      <dgm:prSet presAssocID="{C7382A1A-E9A5-4E1C-AE76-19762B418731}" presName="spaceBetweenRectangles" presStyleCnt="0"/>
      <dgm:spPr/>
    </dgm:pt>
    <dgm:pt modelId="{B080AADE-B75E-4380-A4B1-357C065433C8}" type="pres">
      <dgm:prSet presAssocID="{5E9AE62D-AE07-4731-A366-A29878102460}" presName="parentLin" presStyleCnt="0"/>
      <dgm:spPr/>
    </dgm:pt>
    <dgm:pt modelId="{F2E3EE40-B208-40B1-9098-F1A91773BA11}" type="pres">
      <dgm:prSet presAssocID="{5E9AE62D-AE07-4731-A366-A29878102460}" presName="parentLeftMargin" presStyleLbl="node1" presStyleIdx="1" presStyleCnt="3"/>
      <dgm:spPr/>
    </dgm:pt>
    <dgm:pt modelId="{3DCE364D-E330-4F54-B730-6D60BA2777EF}" type="pres">
      <dgm:prSet presAssocID="{5E9AE62D-AE07-4731-A366-A29878102460}" presName="parentText" presStyleLbl="node1" presStyleIdx="2" presStyleCnt="3">
        <dgm:presLayoutVars>
          <dgm:chMax val="0"/>
          <dgm:bulletEnabled val="1"/>
        </dgm:presLayoutVars>
      </dgm:prSet>
      <dgm:spPr/>
    </dgm:pt>
    <dgm:pt modelId="{E4DA5638-C1FB-4670-AA16-35DCC9B61E4A}" type="pres">
      <dgm:prSet presAssocID="{5E9AE62D-AE07-4731-A366-A29878102460}" presName="negativeSpace" presStyleCnt="0"/>
      <dgm:spPr/>
    </dgm:pt>
    <dgm:pt modelId="{90CF2C1C-41C2-44AE-988F-F924A5AE10ED}" type="pres">
      <dgm:prSet presAssocID="{5E9AE62D-AE07-4731-A366-A29878102460}" presName="childText" presStyleLbl="conFgAcc1" presStyleIdx="2" presStyleCnt="3">
        <dgm:presLayoutVars>
          <dgm:bulletEnabled val="1"/>
        </dgm:presLayoutVars>
      </dgm:prSet>
      <dgm:spPr>
        <a:noFill/>
        <a:ln>
          <a:solidFill>
            <a:schemeClr val="accent1">
              <a:lumMod val="50000"/>
            </a:schemeClr>
          </a:solidFill>
        </a:ln>
      </dgm:spPr>
    </dgm:pt>
  </dgm:ptLst>
  <dgm:cxnLst>
    <dgm:cxn modelId="{DE65FA1B-8404-4618-BFF1-DC08FE2E6DA0}" srcId="{877C7E05-D03A-49BB-8500-2982EB042E8F}" destId="{F38C3634-F3BD-43A8-818E-209EC2E96722}" srcOrd="1" destOrd="0" parTransId="{0BE62394-45E2-439C-A7FD-D61C657A7063}" sibTransId="{C7382A1A-E9A5-4E1C-AE76-19762B418731}"/>
    <dgm:cxn modelId="{EDD5682C-A8CA-4A4E-B97C-4C12621799B1}" type="presOf" srcId="{F38C3634-F3BD-43A8-818E-209EC2E96722}" destId="{44B53DAE-B08D-45B2-8AE4-7ED7B2431CFB}" srcOrd="1" destOrd="0" presId="urn:microsoft.com/office/officeart/2005/8/layout/list1"/>
    <dgm:cxn modelId="{AA7F0731-092E-45E7-8E11-5A0F8A14BE90}" srcId="{877C7E05-D03A-49BB-8500-2982EB042E8F}" destId="{5E9AE62D-AE07-4731-A366-A29878102460}" srcOrd="2" destOrd="0" parTransId="{E2744386-EB07-43F0-BD61-BA6843DE99AD}" sibTransId="{CB185F3C-C75A-497E-8E7B-634AF059EE51}"/>
    <dgm:cxn modelId="{EDCBFD47-5395-463F-AC89-E55B3EE542D7}" type="presOf" srcId="{877C7E05-D03A-49BB-8500-2982EB042E8F}" destId="{420DA24A-FB92-46A9-A565-B1DFD22F9773}" srcOrd="0" destOrd="0" presId="urn:microsoft.com/office/officeart/2005/8/layout/list1"/>
    <dgm:cxn modelId="{C0623749-8965-4AD6-9F68-CAF7DCE6C930}" type="presOf" srcId="{5E9AE62D-AE07-4731-A366-A29878102460}" destId="{3DCE364D-E330-4F54-B730-6D60BA2777EF}" srcOrd="1" destOrd="0" presId="urn:microsoft.com/office/officeart/2005/8/layout/list1"/>
    <dgm:cxn modelId="{EDC7026A-7C3B-4061-ADBA-EEC621A058FC}" srcId="{877C7E05-D03A-49BB-8500-2982EB042E8F}" destId="{F59D3036-53D8-42F1-AE8C-BF783E415CA4}" srcOrd="0" destOrd="0" parTransId="{4E5184F0-B459-408B-B596-CFA7CEA823DB}" sibTransId="{E96EB77C-5EBA-475E-8872-9C1A53E000D1}"/>
    <dgm:cxn modelId="{6BE5F68D-1D32-4307-9DC5-81216984AFB1}" type="presOf" srcId="{F59D3036-53D8-42F1-AE8C-BF783E415CA4}" destId="{A667DFFC-0D63-426A-8C42-567BB9D58844}" srcOrd="0" destOrd="0" presId="urn:microsoft.com/office/officeart/2005/8/layout/list1"/>
    <dgm:cxn modelId="{06BB09BE-DBA9-41AA-9D06-187B8047AD3F}" type="presOf" srcId="{F59D3036-53D8-42F1-AE8C-BF783E415CA4}" destId="{8FA0A329-B7D5-4482-A53B-0C78ADF7E638}" srcOrd="1" destOrd="0" presId="urn:microsoft.com/office/officeart/2005/8/layout/list1"/>
    <dgm:cxn modelId="{21777EFE-BD25-4C3A-ADE3-556811EA7A28}" type="presOf" srcId="{5E9AE62D-AE07-4731-A366-A29878102460}" destId="{F2E3EE40-B208-40B1-9098-F1A91773BA11}" srcOrd="0" destOrd="0" presId="urn:microsoft.com/office/officeart/2005/8/layout/list1"/>
    <dgm:cxn modelId="{8BF7B2FE-05F3-4597-B5B8-8CD2BE3117AD}" type="presOf" srcId="{F38C3634-F3BD-43A8-818E-209EC2E96722}" destId="{95A35C6A-FE13-4D96-842A-5DAA34BEA229}" srcOrd="0" destOrd="0" presId="urn:microsoft.com/office/officeart/2005/8/layout/list1"/>
    <dgm:cxn modelId="{6D540062-6EEC-4AF4-BDF1-D94ECF265382}" type="presParOf" srcId="{420DA24A-FB92-46A9-A565-B1DFD22F9773}" destId="{84010C25-B3CE-404B-986C-4F1AB53E7EE3}" srcOrd="0" destOrd="0" presId="urn:microsoft.com/office/officeart/2005/8/layout/list1"/>
    <dgm:cxn modelId="{91AB114F-14C2-4AFF-9199-E6FC1A206F21}" type="presParOf" srcId="{84010C25-B3CE-404B-986C-4F1AB53E7EE3}" destId="{A667DFFC-0D63-426A-8C42-567BB9D58844}" srcOrd="0" destOrd="0" presId="urn:microsoft.com/office/officeart/2005/8/layout/list1"/>
    <dgm:cxn modelId="{29DFE3B1-0D31-4744-8504-0D589338A22E}" type="presParOf" srcId="{84010C25-B3CE-404B-986C-4F1AB53E7EE3}" destId="{8FA0A329-B7D5-4482-A53B-0C78ADF7E638}" srcOrd="1" destOrd="0" presId="urn:microsoft.com/office/officeart/2005/8/layout/list1"/>
    <dgm:cxn modelId="{326CE068-FAEA-422F-9262-9BE5BA195957}" type="presParOf" srcId="{420DA24A-FB92-46A9-A565-B1DFD22F9773}" destId="{D1F3A40E-4346-4FFF-AC9B-457D60197A48}" srcOrd="1" destOrd="0" presId="urn:microsoft.com/office/officeart/2005/8/layout/list1"/>
    <dgm:cxn modelId="{9BF905EE-C1F2-4477-9B9A-19870DFB0E77}" type="presParOf" srcId="{420DA24A-FB92-46A9-A565-B1DFD22F9773}" destId="{2B8028A4-708B-4BEC-A666-F3C9E922784F}" srcOrd="2" destOrd="0" presId="urn:microsoft.com/office/officeart/2005/8/layout/list1"/>
    <dgm:cxn modelId="{AB589361-82C2-4C71-B39B-55E23F498666}" type="presParOf" srcId="{420DA24A-FB92-46A9-A565-B1DFD22F9773}" destId="{7E3F61D0-D87B-464C-8645-6331A72BC987}" srcOrd="3" destOrd="0" presId="urn:microsoft.com/office/officeart/2005/8/layout/list1"/>
    <dgm:cxn modelId="{6C6BD0C6-106F-41FB-9A43-1A4CBED6CD90}" type="presParOf" srcId="{420DA24A-FB92-46A9-A565-B1DFD22F9773}" destId="{2FAAF308-323B-471F-A3EB-F64C088739AA}" srcOrd="4" destOrd="0" presId="urn:microsoft.com/office/officeart/2005/8/layout/list1"/>
    <dgm:cxn modelId="{E5053D8A-EBE5-43A2-948E-E182BC836DF4}" type="presParOf" srcId="{2FAAF308-323B-471F-A3EB-F64C088739AA}" destId="{95A35C6A-FE13-4D96-842A-5DAA34BEA229}" srcOrd="0" destOrd="0" presId="urn:microsoft.com/office/officeart/2005/8/layout/list1"/>
    <dgm:cxn modelId="{7C3624B2-6870-47F1-AA85-BB66C5AB10EA}" type="presParOf" srcId="{2FAAF308-323B-471F-A3EB-F64C088739AA}" destId="{44B53DAE-B08D-45B2-8AE4-7ED7B2431CFB}" srcOrd="1" destOrd="0" presId="urn:microsoft.com/office/officeart/2005/8/layout/list1"/>
    <dgm:cxn modelId="{43FCFA13-52C7-47DE-B9F6-55060634A849}" type="presParOf" srcId="{420DA24A-FB92-46A9-A565-B1DFD22F9773}" destId="{3ED401D8-D172-4F2D-9A3C-6477D984FED1}" srcOrd="5" destOrd="0" presId="urn:microsoft.com/office/officeart/2005/8/layout/list1"/>
    <dgm:cxn modelId="{3FF7B9B2-4A3E-4433-858E-FE8FAC3B6371}" type="presParOf" srcId="{420DA24A-FB92-46A9-A565-B1DFD22F9773}" destId="{BBF7573D-AAEE-4734-82AB-2A879FCF1B78}" srcOrd="6" destOrd="0" presId="urn:microsoft.com/office/officeart/2005/8/layout/list1"/>
    <dgm:cxn modelId="{6E73061F-1139-4CA4-8CE9-884BD362C329}" type="presParOf" srcId="{420DA24A-FB92-46A9-A565-B1DFD22F9773}" destId="{70EA7A40-C550-4E06-AEDE-B096A70BB563}" srcOrd="7" destOrd="0" presId="urn:microsoft.com/office/officeart/2005/8/layout/list1"/>
    <dgm:cxn modelId="{304235B6-9764-4E5B-A08D-96AFFBF76300}" type="presParOf" srcId="{420DA24A-FB92-46A9-A565-B1DFD22F9773}" destId="{B080AADE-B75E-4380-A4B1-357C065433C8}" srcOrd="8" destOrd="0" presId="urn:microsoft.com/office/officeart/2005/8/layout/list1"/>
    <dgm:cxn modelId="{4EEE0606-49C5-4BD2-AA20-8D566F3C9166}" type="presParOf" srcId="{B080AADE-B75E-4380-A4B1-357C065433C8}" destId="{F2E3EE40-B208-40B1-9098-F1A91773BA11}" srcOrd="0" destOrd="0" presId="urn:microsoft.com/office/officeart/2005/8/layout/list1"/>
    <dgm:cxn modelId="{7DA15F11-89E9-4AFC-AC0B-96BE6DB97A8A}" type="presParOf" srcId="{B080AADE-B75E-4380-A4B1-357C065433C8}" destId="{3DCE364D-E330-4F54-B730-6D60BA2777EF}" srcOrd="1" destOrd="0" presId="urn:microsoft.com/office/officeart/2005/8/layout/list1"/>
    <dgm:cxn modelId="{D22253BA-57EE-4D9E-A8B3-74844152F892}" type="presParOf" srcId="{420DA24A-FB92-46A9-A565-B1DFD22F9773}" destId="{E4DA5638-C1FB-4670-AA16-35DCC9B61E4A}" srcOrd="9" destOrd="0" presId="urn:microsoft.com/office/officeart/2005/8/layout/list1"/>
    <dgm:cxn modelId="{9522FB31-CEDC-4DBE-BAF2-B1FF7E95DF8D}" type="presParOf" srcId="{420DA24A-FB92-46A9-A565-B1DFD22F9773}" destId="{90CF2C1C-41C2-44AE-988F-F924A5AE10E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028A4-708B-4BEC-A666-F3C9E922784F}">
      <dsp:nvSpPr>
        <dsp:cNvPr id="0" name=""/>
        <dsp:cNvSpPr/>
      </dsp:nvSpPr>
      <dsp:spPr>
        <a:xfrm>
          <a:off x="0" y="386280"/>
          <a:ext cx="5486400" cy="604800"/>
        </a:xfrm>
        <a:prstGeom prst="rect">
          <a:avLst/>
        </a:prstGeom>
        <a:solidFill>
          <a:schemeClr val="lt1">
            <a:alpha val="90000"/>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dsp:style>
    </dsp:sp>
    <dsp:sp modelId="{8FA0A329-B7D5-4482-A53B-0C78ADF7E638}">
      <dsp:nvSpPr>
        <dsp:cNvPr id="0" name=""/>
        <dsp:cNvSpPr/>
      </dsp:nvSpPr>
      <dsp:spPr>
        <a:xfrm>
          <a:off x="274320" y="32040"/>
          <a:ext cx="3840480" cy="708480"/>
        </a:xfrm>
        <a:prstGeom prst="roundRect">
          <a:avLst/>
        </a:prstGeom>
        <a:solidFill>
          <a:schemeClr val="accent4">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5161" tIns="0" rIns="145161" bIns="0" numCol="1" spcCol="1270" anchor="ctr" anchorCtr="0">
          <a:noAutofit/>
        </a:bodyPr>
        <a:lstStyle/>
        <a:p>
          <a:pPr marL="0" lvl="0" indent="0" algn="l" defTabSz="1066800">
            <a:lnSpc>
              <a:spcPct val="90000"/>
            </a:lnSpc>
            <a:spcBef>
              <a:spcPct val="0"/>
            </a:spcBef>
            <a:spcAft>
              <a:spcPct val="35000"/>
            </a:spcAft>
            <a:buNone/>
          </a:pPr>
          <a:r>
            <a:rPr lang="fr-BE" sz="2400" b="1" i="0" kern="1200"/>
            <a:t>VIVRE A MANHAY</a:t>
          </a:r>
          <a:endParaRPr lang="fr-BE" sz="2400" kern="1200"/>
        </a:p>
      </dsp:txBody>
      <dsp:txXfrm>
        <a:off x="308905" y="66625"/>
        <a:ext cx="3771310" cy="639310"/>
      </dsp:txXfrm>
    </dsp:sp>
    <dsp:sp modelId="{BBF7573D-AAEE-4734-82AB-2A879FCF1B78}">
      <dsp:nvSpPr>
        <dsp:cNvPr id="0" name=""/>
        <dsp:cNvSpPr/>
      </dsp:nvSpPr>
      <dsp:spPr>
        <a:xfrm>
          <a:off x="0" y="1474920"/>
          <a:ext cx="5486400" cy="604800"/>
        </a:xfrm>
        <a:prstGeom prst="rect">
          <a:avLst/>
        </a:prstGeom>
        <a:no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dsp:style>
    </dsp:sp>
    <dsp:sp modelId="{44B53DAE-B08D-45B2-8AE4-7ED7B2431CFB}">
      <dsp:nvSpPr>
        <dsp:cNvPr id="0" name=""/>
        <dsp:cNvSpPr/>
      </dsp:nvSpPr>
      <dsp:spPr>
        <a:xfrm>
          <a:off x="274320" y="1120680"/>
          <a:ext cx="3840480" cy="708480"/>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5161" tIns="0" rIns="145161" bIns="0" numCol="1" spcCol="1270" anchor="ctr" anchorCtr="0">
          <a:noAutofit/>
        </a:bodyPr>
        <a:lstStyle/>
        <a:p>
          <a:pPr marL="0" lvl="0" indent="0" algn="l" defTabSz="1066800">
            <a:lnSpc>
              <a:spcPct val="90000"/>
            </a:lnSpc>
            <a:spcBef>
              <a:spcPct val="0"/>
            </a:spcBef>
            <a:spcAft>
              <a:spcPct val="35000"/>
            </a:spcAft>
            <a:buNone/>
          </a:pPr>
          <a:r>
            <a:rPr lang="fr-BE" sz="2400" b="1" i="0" kern="1200"/>
            <a:t>HABITER MANHAY</a:t>
          </a:r>
          <a:endParaRPr lang="fr-BE" sz="2400" kern="1200"/>
        </a:p>
      </dsp:txBody>
      <dsp:txXfrm>
        <a:off x="308905" y="1155265"/>
        <a:ext cx="3771310" cy="639310"/>
      </dsp:txXfrm>
    </dsp:sp>
    <dsp:sp modelId="{90CF2C1C-41C2-44AE-988F-F924A5AE10ED}">
      <dsp:nvSpPr>
        <dsp:cNvPr id="0" name=""/>
        <dsp:cNvSpPr/>
      </dsp:nvSpPr>
      <dsp:spPr>
        <a:xfrm>
          <a:off x="0" y="2563560"/>
          <a:ext cx="5486400" cy="604800"/>
        </a:xfrm>
        <a:prstGeom prst="rect">
          <a:avLst/>
        </a:prstGeom>
        <a:no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dsp:style>
    </dsp:sp>
    <dsp:sp modelId="{3DCE364D-E330-4F54-B730-6D60BA2777EF}">
      <dsp:nvSpPr>
        <dsp:cNvPr id="0" name=""/>
        <dsp:cNvSpPr/>
      </dsp:nvSpPr>
      <dsp:spPr>
        <a:xfrm>
          <a:off x="274320" y="2209320"/>
          <a:ext cx="3840480" cy="70848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5161" tIns="0" rIns="145161" bIns="0" numCol="1" spcCol="1270" anchor="ctr" anchorCtr="0">
          <a:noAutofit/>
        </a:bodyPr>
        <a:lstStyle/>
        <a:p>
          <a:pPr marL="0" lvl="0" indent="0" algn="l" defTabSz="1066800">
            <a:lnSpc>
              <a:spcPct val="90000"/>
            </a:lnSpc>
            <a:spcBef>
              <a:spcPct val="0"/>
            </a:spcBef>
            <a:spcAft>
              <a:spcPct val="35000"/>
            </a:spcAft>
            <a:buNone/>
          </a:pPr>
          <a:r>
            <a:rPr lang="fr-BE" sz="2400" b="1" i="0" kern="1200"/>
            <a:t>TRAVAILLER A MANHAY</a:t>
          </a:r>
          <a:endParaRPr lang="fr-BE" sz="2400" kern="1200"/>
        </a:p>
      </dsp:txBody>
      <dsp:txXfrm>
        <a:off x="308905" y="2243905"/>
        <a:ext cx="3771310"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24B73-92C7-4F26-9FE5-351853F89E64}" type="datetimeFigureOut">
              <a:rPr lang="fr-BE" smtClean="0"/>
              <a:t>16-02-23</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7702E3-13B1-4B95-9EAD-699A467A8F8F}" type="slidenum">
              <a:rPr lang="fr-BE" smtClean="0"/>
              <a:t>‹N°›</a:t>
            </a:fld>
            <a:endParaRPr lang="fr-BE"/>
          </a:p>
        </p:txBody>
      </p:sp>
    </p:spTree>
    <p:extLst>
      <p:ext uri="{BB962C8B-B14F-4D97-AF65-F5344CB8AC3E}">
        <p14:creationId xmlns:p14="http://schemas.microsoft.com/office/powerpoint/2010/main" val="3489930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oupie.org/Dictionnaire/Valeur.ht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toupie.org/Dictionnaire/Societe.ht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A4003-0AE9-43F0-A97F-1A7EA8701742}"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5828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Ma vision : dommage de faire voter les citoyens sur un projets qui n’est pas vraiment « citoyens »,</a:t>
            </a:r>
          </a:p>
          <a:p>
            <a:r>
              <a:rPr lang="fr-BE" dirty="0"/>
              <a:t>Projet matériel</a:t>
            </a:r>
          </a:p>
          <a:p>
            <a:r>
              <a:rPr lang="fr-BE" dirty="0"/>
              <a:t>Cela signifierait que la commune prive d’autres projets citoyens pour financer la formation de son personnel et l’expertise par une personne compétente.</a:t>
            </a:r>
          </a:p>
          <a:p>
            <a:r>
              <a:rPr lang="fr-BE" dirty="0"/>
              <a:t>C’est d’autant plus dommage que ces postes sont éligibles via d’autres appels à projet</a:t>
            </a:r>
          </a:p>
          <a:p>
            <a:r>
              <a:rPr lang="fr-BE" dirty="0"/>
              <a:t>Proposition: ne pas retenir ce projet et expliquer à Elise </a:t>
            </a:r>
          </a:p>
        </p:txBody>
      </p:sp>
      <p:sp>
        <p:nvSpPr>
          <p:cNvPr id="4" name="Espace réservé du numéro de diapositive 3"/>
          <p:cNvSpPr>
            <a:spLocks noGrp="1"/>
          </p:cNvSpPr>
          <p:nvPr>
            <p:ph type="sldNum" sz="quarter" idx="5"/>
          </p:nvPr>
        </p:nvSpPr>
        <p:spPr/>
        <p:txBody>
          <a:bodyPr/>
          <a:lstStyle/>
          <a:p>
            <a:fld id="{DC7702E3-13B1-4B95-9EAD-699A467A8F8F}" type="slidenum">
              <a:rPr lang="fr-BE" smtClean="0"/>
              <a:t>32</a:t>
            </a:fld>
            <a:endParaRPr lang="fr-BE"/>
          </a:p>
        </p:txBody>
      </p:sp>
    </p:spTree>
    <p:extLst>
      <p:ext uri="{BB962C8B-B14F-4D97-AF65-F5344CB8AC3E}">
        <p14:creationId xmlns:p14="http://schemas.microsoft.com/office/powerpoint/2010/main" val="2605499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altLang="fr-FR" dirty="0"/>
          </a:p>
        </p:txBody>
      </p:sp>
      <p:sp>
        <p:nvSpPr>
          <p:cNvPr id="4096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1BE2738-7EE7-428E-AF2E-C85A3D8D54D8}" type="slidenum">
              <a:rPr lang="fr-FR">
                <a:solidFill>
                  <a:prstClr val="black"/>
                </a:solidFill>
              </a:rPr>
              <a:pPr>
                <a:defRPr/>
              </a:pPr>
              <a:t>33</a:t>
            </a:fld>
            <a:endParaRPr lang="fr-FR">
              <a:solidFill>
                <a:prstClr val="black"/>
              </a:solidFill>
            </a:endParaRPr>
          </a:p>
        </p:txBody>
      </p:sp>
    </p:spTree>
    <p:extLst>
      <p:ext uri="{BB962C8B-B14F-4D97-AF65-F5344CB8AC3E}">
        <p14:creationId xmlns:p14="http://schemas.microsoft.com/office/powerpoint/2010/main" val="1552438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CW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(création d’un compte nécessaire)</a:t>
            </a:r>
          </a:p>
          <a:p>
            <a:endParaRPr lang="fr-BE" dirty="0"/>
          </a:p>
        </p:txBody>
      </p:sp>
      <p:sp>
        <p:nvSpPr>
          <p:cNvPr id="4" name="Espace réservé du numéro de diapositive 3"/>
          <p:cNvSpPr>
            <a:spLocks noGrp="1"/>
          </p:cNvSpPr>
          <p:nvPr>
            <p:ph type="sldNum" sz="quarter" idx="5"/>
          </p:nvPr>
        </p:nvSpPr>
        <p:spPr/>
        <p:txBody>
          <a:bodyPr/>
          <a:lstStyle/>
          <a:p>
            <a:fld id="{D22E5AB4-851E-49B5-89EB-61AB62DF0B44}" type="slidenum">
              <a:rPr lang="fr-BE" smtClean="0"/>
              <a:t>34</a:t>
            </a:fld>
            <a:endParaRPr lang="fr-BE"/>
          </a:p>
        </p:txBody>
      </p:sp>
    </p:spTree>
    <p:extLst>
      <p:ext uri="{BB962C8B-B14F-4D97-AF65-F5344CB8AC3E}">
        <p14:creationId xmlns:p14="http://schemas.microsoft.com/office/powerpoint/2010/main" val="2614400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BE" sz="1200" kern="1200" dirty="0">
                <a:solidFill>
                  <a:schemeClr val="tx1"/>
                </a:solidFill>
                <a:effectLst/>
                <a:latin typeface="+mn-lt"/>
                <a:ea typeface="+mn-ea"/>
                <a:cs typeface="+mn-cs"/>
              </a:rPr>
              <a:t>VL </a:t>
            </a:r>
          </a:p>
          <a:p>
            <a:pPr lvl="0"/>
            <a:r>
              <a:rPr lang="fr-FR" sz="1200" kern="1200" dirty="0">
                <a:solidFill>
                  <a:schemeClr val="tx1"/>
                </a:solidFill>
                <a:effectLst/>
                <a:latin typeface="+mn-lt"/>
                <a:ea typeface="+mn-ea"/>
                <a:cs typeface="+mn-cs"/>
              </a:rPr>
              <a:t>2</a:t>
            </a:r>
            <a:r>
              <a:rPr lang="fr-BE" sz="1200" kern="1200" dirty="0">
                <a:solidFill>
                  <a:schemeClr val="tx1"/>
                </a:solidFill>
                <a:effectLst/>
                <a:latin typeface="+mn-lt"/>
                <a:ea typeface="+mn-ea"/>
                <a:cs typeface="+mn-cs"/>
              </a:rPr>
              <a:t> aspects : fonctionnement et atteinte des objectifs du PCDR</a:t>
            </a:r>
            <a:endParaRPr lang="fr-FR" dirty="0"/>
          </a:p>
        </p:txBody>
      </p:sp>
      <p:sp>
        <p:nvSpPr>
          <p:cNvPr id="4" name="Espace réservé du numéro de diapositive 3"/>
          <p:cNvSpPr>
            <a:spLocks noGrp="1"/>
          </p:cNvSpPr>
          <p:nvPr>
            <p:ph type="sldNum" sz="quarter" idx="5"/>
          </p:nvPr>
        </p:nvSpPr>
        <p:spPr/>
        <p:txBody>
          <a:bodyPr/>
          <a:lstStyle/>
          <a:p>
            <a:fld id="{233F216F-B10A-446F-8F60-A99B7CB9BDDE}" type="slidenum">
              <a:rPr lang="fr-FR" noProof="0" smtClean="0"/>
              <a:t>35</a:t>
            </a:fld>
            <a:endParaRPr lang="fr-FR" noProof="0"/>
          </a:p>
        </p:txBody>
      </p:sp>
    </p:spTree>
    <p:extLst>
      <p:ext uri="{BB962C8B-B14F-4D97-AF65-F5344CB8AC3E}">
        <p14:creationId xmlns:p14="http://schemas.microsoft.com/office/powerpoint/2010/main" val="804581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BE" sz="1200" kern="1200" dirty="0">
                <a:solidFill>
                  <a:schemeClr val="tx1"/>
                </a:solidFill>
                <a:effectLst/>
                <a:latin typeface="+mn-lt"/>
                <a:ea typeface="+mn-ea"/>
                <a:cs typeface="+mn-cs"/>
              </a:rPr>
              <a:t>VL </a:t>
            </a:r>
          </a:p>
          <a:p>
            <a:pPr lvl="0"/>
            <a:r>
              <a:rPr lang="fr-BE" sz="1200" kern="1200" dirty="0">
                <a:solidFill>
                  <a:schemeClr val="tx1"/>
                </a:solidFill>
                <a:effectLst/>
                <a:latin typeface="+mn-lt"/>
                <a:ea typeface="+mn-ea"/>
                <a:cs typeface="+mn-cs"/>
              </a:rPr>
              <a:t>Explication de l’obligation d’évaluation à mi-parcours</a:t>
            </a:r>
          </a:p>
          <a:p>
            <a:pPr lvl="0"/>
            <a:r>
              <a:rPr lang="fr-FR" sz="1200" kern="1200" dirty="0">
                <a:solidFill>
                  <a:schemeClr val="tx1"/>
                </a:solidFill>
                <a:effectLst/>
                <a:latin typeface="+mn-lt"/>
                <a:ea typeface="+mn-ea"/>
                <a:cs typeface="+mn-cs"/>
              </a:rPr>
              <a:t>2</a:t>
            </a:r>
            <a:r>
              <a:rPr lang="fr-BE" sz="1200" kern="1200" dirty="0">
                <a:solidFill>
                  <a:schemeClr val="tx1"/>
                </a:solidFill>
                <a:effectLst/>
                <a:latin typeface="+mn-lt"/>
                <a:ea typeface="+mn-ea"/>
                <a:cs typeface="+mn-cs"/>
              </a:rPr>
              <a:t> aspects : fonctionnement et atteinte des objectifs du PCDR</a:t>
            </a:r>
          </a:p>
          <a:p>
            <a:pPr lvl="0"/>
            <a:r>
              <a:rPr lang="fr-FR" sz="1200" kern="1200" dirty="0">
                <a:solidFill>
                  <a:schemeClr val="tx1"/>
                </a:solidFill>
                <a:effectLst/>
                <a:latin typeface="+mn-lt"/>
                <a:ea typeface="+mn-ea"/>
                <a:cs typeface="+mn-cs"/>
              </a:rPr>
              <a:t>P</a:t>
            </a:r>
            <a:r>
              <a:rPr lang="fr-BE" sz="1200" kern="1200" dirty="0" err="1">
                <a:solidFill>
                  <a:schemeClr val="tx1"/>
                </a:solidFill>
                <a:effectLst/>
                <a:latin typeface="+mn-lt"/>
                <a:ea typeface="+mn-ea"/>
                <a:cs typeface="+mn-cs"/>
              </a:rPr>
              <a:t>roposition</a:t>
            </a:r>
            <a:r>
              <a:rPr lang="fr-BE" sz="1200" kern="1200" dirty="0">
                <a:solidFill>
                  <a:schemeClr val="tx1"/>
                </a:solidFill>
                <a:effectLst/>
                <a:latin typeface="+mn-lt"/>
                <a:ea typeface="+mn-ea"/>
                <a:cs typeface="+mn-cs"/>
              </a:rPr>
              <a:t> méthode…</a:t>
            </a:r>
            <a:endParaRPr lang="fr-FR" dirty="0"/>
          </a:p>
        </p:txBody>
      </p:sp>
      <p:sp>
        <p:nvSpPr>
          <p:cNvPr id="4" name="Espace réservé du numéro de diapositive 3"/>
          <p:cNvSpPr>
            <a:spLocks noGrp="1"/>
          </p:cNvSpPr>
          <p:nvPr>
            <p:ph type="sldNum" sz="quarter" idx="5"/>
          </p:nvPr>
        </p:nvSpPr>
        <p:spPr/>
        <p:txBody>
          <a:bodyPr/>
          <a:lstStyle/>
          <a:p>
            <a:fld id="{233F216F-B10A-446F-8F60-A99B7CB9BDDE}" type="slidenum">
              <a:rPr lang="fr-FR" noProof="0" smtClean="0"/>
              <a:t>36</a:t>
            </a:fld>
            <a:endParaRPr lang="fr-FR" noProof="0"/>
          </a:p>
        </p:txBody>
      </p:sp>
    </p:spTree>
    <p:extLst>
      <p:ext uri="{BB962C8B-B14F-4D97-AF65-F5344CB8AC3E}">
        <p14:creationId xmlns:p14="http://schemas.microsoft.com/office/powerpoint/2010/main" val="1188844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C7702E3-13B1-4B95-9EAD-699A467A8F8F}" type="slidenum">
              <a:rPr lang="fr-BE" smtClean="0"/>
              <a:t>42</a:t>
            </a:fld>
            <a:endParaRPr lang="fr-BE"/>
          </a:p>
        </p:txBody>
      </p:sp>
    </p:spTree>
    <p:extLst>
      <p:ext uri="{BB962C8B-B14F-4D97-AF65-F5344CB8AC3E}">
        <p14:creationId xmlns:p14="http://schemas.microsoft.com/office/powerpoint/2010/main" val="856872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1" dirty="0"/>
              <a:t>Grille DD </a:t>
            </a:r>
            <a:r>
              <a:rPr lang="fr-BE" sz="1200" b="1" dirty="0">
                <a:sym typeface="Wingdings" panose="05000000000000000000" pitchFamily="2" charset="2"/>
              </a:rPr>
              <a:t></a:t>
            </a:r>
            <a:endParaRPr lang="fr-BE" sz="1200" b="1" dirty="0"/>
          </a:p>
          <a:p>
            <a:endParaRPr lang="fr-BE" dirty="0"/>
          </a:p>
        </p:txBody>
      </p:sp>
      <p:sp>
        <p:nvSpPr>
          <p:cNvPr id="4" name="Espace réservé du numéro de diapositive 3"/>
          <p:cNvSpPr>
            <a:spLocks noGrp="1"/>
          </p:cNvSpPr>
          <p:nvPr>
            <p:ph type="sldNum" sz="quarter" idx="10"/>
          </p:nvPr>
        </p:nvSpPr>
        <p:spPr/>
        <p:txBody>
          <a:bodyPr/>
          <a:lstStyle/>
          <a:p>
            <a:fld id="{DC7702E3-13B1-4B95-9EAD-699A467A8F8F}" type="slidenum">
              <a:rPr lang="fr-BE" smtClean="0"/>
              <a:t>43</a:t>
            </a:fld>
            <a:endParaRPr lang="fr-BE"/>
          </a:p>
        </p:txBody>
      </p:sp>
    </p:spTree>
    <p:extLst>
      <p:ext uri="{BB962C8B-B14F-4D97-AF65-F5344CB8AC3E}">
        <p14:creationId xmlns:p14="http://schemas.microsoft.com/office/powerpoint/2010/main" val="2029833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16/02 Rapport annuel + évaluation</a:t>
            </a:r>
          </a:p>
          <a:p>
            <a:r>
              <a:rPr lang="fr-BE" dirty="0"/>
              <a:t>9/3 Budget participatif</a:t>
            </a:r>
          </a:p>
        </p:txBody>
      </p:sp>
      <p:sp>
        <p:nvSpPr>
          <p:cNvPr id="4" name="Espace réservé du numéro de diapositive 3"/>
          <p:cNvSpPr>
            <a:spLocks noGrp="1"/>
          </p:cNvSpPr>
          <p:nvPr>
            <p:ph type="sldNum" sz="quarter" idx="5"/>
          </p:nvPr>
        </p:nvSpPr>
        <p:spPr/>
        <p:txBody>
          <a:bodyPr/>
          <a:lstStyle/>
          <a:p>
            <a:fld id="{DC7702E3-13B1-4B95-9EAD-699A467A8F8F}" type="slidenum">
              <a:rPr lang="fr-BE" smtClean="0"/>
              <a:t>44</a:t>
            </a:fld>
            <a:endParaRPr lang="fr-BE"/>
          </a:p>
        </p:txBody>
      </p:sp>
    </p:spTree>
    <p:extLst>
      <p:ext uri="{BB962C8B-B14F-4D97-AF65-F5344CB8AC3E}">
        <p14:creationId xmlns:p14="http://schemas.microsoft.com/office/powerpoint/2010/main" val="2393205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Focus</a:t>
            </a:r>
            <a:r>
              <a:rPr lang="fr-BE" baseline="0" dirty="0"/>
              <a:t> mettre en avant</a:t>
            </a:r>
          </a:p>
          <a:p>
            <a:r>
              <a:rPr lang="fr-BE" baseline="0" dirty="0"/>
              <a:t>3X avis CLDR</a:t>
            </a:r>
          </a:p>
          <a:p>
            <a:r>
              <a:rPr lang="fr-BE" baseline="0" dirty="0"/>
              <a:t>Projets DR = projets matériels subventionnés jusqu’à 80%</a:t>
            </a:r>
          </a:p>
          <a:p>
            <a:r>
              <a:rPr lang="fr-BE" baseline="0" dirty="0"/>
              <a:t>Pour une commune 2 intérêts = projets participatifs et financés</a:t>
            </a:r>
          </a:p>
          <a:p>
            <a:r>
              <a:rPr lang="fr-BE" baseline="0" dirty="0"/>
              <a:t>Entre le moment où on introduit une demande de convention (subvention) et le début des travaux : 3 ans (parfois moins, parfois plus)</a:t>
            </a:r>
          </a:p>
          <a:p>
            <a:endParaRPr lang="fr-BE" baseline="0" dirty="0"/>
          </a:p>
          <a:p>
            <a:endParaRPr lang="fr-BE" dirty="0"/>
          </a:p>
          <a:p>
            <a:endParaRPr lang="fr-BE" dirty="0"/>
          </a:p>
          <a:p>
            <a:endParaRPr lang="fr-BE" dirty="0"/>
          </a:p>
          <a:p>
            <a:r>
              <a:rPr lang="fr-BE" dirty="0"/>
              <a:t>Voies lentes : la ministre a reporté sa décision à fin septembre. Nous tiendrons la CLDR informée par mail en cas d’avancée,</a:t>
            </a:r>
          </a:p>
          <a:p>
            <a:r>
              <a:rPr lang="fr-BE" dirty="0"/>
              <a:t>Entrées de village: L’AP a commencé à se pencher sur le projet. Il a pris du retard car a dû se pencher sur d’autres projets communaux plus urgents</a:t>
            </a:r>
          </a:p>
          <a:p>
            <a:r>
              <a:rPr lang="fr-BE" dirty="0"/>
              <a:t>Logements: on attend la signature de la ministre</a:t>
            </a:r>
          </a:p>
          <a:p>
            <a:r>
              <a:rPr lang="fr-BE" dirty="0"/>
              <a:t>Carrefour: Les travaux financés par le DR sont terminés. Il reste les trottoirs. Patrick Loos propose que la CLDR inaugure le projet lorsqu’il sera complétement terminé,</a:t>
            </a:r>
          </a:p>
        </p:txBody>
      </p:sp>
      <p:sp>
        <p:nvSpPr>
          <p:cNvPr id="4" name="Espace réservé du numéro de diapositive 3"/>
          <p:cNvSpPr>
            <a:spLocks noGrp="1"/>
          </p:cNvSpPr>
          <p:nvPr>
            <p:ph type="sldNum" sz="quarter" idx="10"/>
          </p:nvPr>
        </p:nvSpPr>
        <p:spPr/>
        <p:txBody>
          <a:bodyPr/>
          <a:lstStyle/>
          <a:p>
            <a:fld id="{DC7702E3-13B1-4B95-9EAD-699A467A8F8F}" type="slidenum">
              <a:rPr lang="fr-BE" smtClean="0"/>
              <a:t>46</a:t>
            </a:fld>
            <a:endParaRPr lang="fr-BE"/>
          </a:p>
        </p:txBody>
      </p:sp>
    </p:spTree>
    <p:extLst>
      <p:ext uri="{BB962C8B-B14F-4D97-AF65-F5344CB8AC3E}">
        <p14:creationId xmlns:p14="http://schemas.microsoft.com/office/powerpoint/2010/main" val="2539958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avec l’échevin si OK pour l’auteur de projet de venir présenter ?</a:t>
            </a:r>
          </a:p>
          <a:p>
            <a:endParaRPr lang="fr-BE" dirty="0"/>
          </a:p>
        </p:txBody>
      </p:sp>
      <p:sp>
        <p:nvSpPr>
          <p:cNvPr id="4" name="Espace réservé du numéro de diapositive 3"/>
          <p:cNvSpPr>
            <a:spLocks noGrp="1"/>
          </p:cNvSpPr>
          <p:nvPr>
            <p:ph type="sldNum" sz="quarter" idx="5"/>
          </p:nvPr>
        </p:nvSpPr>
        <p:spPr/>
        <p:txBody>
          <a:bodyPr/>
          <a:lstStyle/>
          <a:p>
            <a:fld id="{DC7702E3-13B1-4B95-9EAD-699A467A8F8F}" type="slidenum">
              <a:rPr lang="fr-BE" smtClean="0"/>
              <a:t>47</a:t>
            </a:fld>
            <a:endParaRPr lang="fr-BE"/>
          </a:p>
        </p:txBody>
      </p:sp>
    </p:spTree>
    <p:extLst>
      <p:ext uri="{BB962C8B-B14F-4D97-AF65-F5344CB8AC3E}">
        <p14:creationId xmlns:p14="http://schemas.microsoft.com/office/powerpoint/2010/main" val="2155581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C7702E3-13B1-4B95-9EAD-699A467A8F8F}" type="slidenum">
              <a:rPr lang="fr-BE" smtClean="0"/>
              <a:t>2</a:t>
            </a:fld>
            <a:endParaRPr lang="fr-BE"/>
          </a:p>
        </p:txBody>
      </p:sp>
    </p:spTree>
    <p:extLst>
      <p:ext uri="{BB962C8B-B14F-4D97-AF65-F5344CB8AC3E}">
        <p14:creationId xmlns:p14="http://schemas.microsoft.com/office/powerpoint/2010/main" val="1392982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Modification sur l’onglet de Manhayjeparticipe.info</a:t>
            </a:r>
          </a:p>
        </p:txBody>
      </p:sp>
      <p:sp>
        <p:nvSpPr>
          <p:cNvPr id="4" name="Espace réservé du numéro de diapositive 3"/>
          <p:cNvSpPr>
            <a:spLocks noGrp="1"/>
          </p:cNvSpPr>
          <p:nvPr>
            <p:ph type="sldNum" sz="quarter" idx="5"/>
          </p:nvPr>
        </p:nvSpPr>
        <p:spPr/>
        <p:txBody>
          <a:bodyPr/>
          <a:lstStyle/>
          <a:p>
            <a:fld id="{DC7702E3-13B1-4B95-9EAD-699A467A8F8F}" type="slidenum">
              <a:rPr lang="fr-BE" smtClean="0"/>
              <a:t>48</a:t>
            </a:fld>
            <a:endParaRPr lang="fr-BE"/>
          </a:p>
        </p:txBody>
      </p:sp>
    </p:spTree>
    <p:extLst>
      <p:ext uri="{BB962C8B-B14F-4D97-AF65-F5344CB8AC3E}">
        <p14:creationId xmlns:p14="http://schemas.microsoft.com/office/powerpoint/2010/main" val="2952742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Modification sur l’onglet de Manhayjeparticipe.info</a:t>
            </a:r>
          </a:p>
        </p:txBody>
      </p:sp>
      <p:sp>
        <p:nvSpPr>
          <p:cNvPr id="4" name="Espace réservé du numéro de diapositive 3"/>
          <p:cNvSpPr>
            <a:spLocks noGrp="1"/>
          </p:cNvSpPr>
          <p:nvPr>
            <p:ph type="sldNum" sz="quarter" idx="5"/>
          </p:nvPr>
        </p:nvSpPr>
        <p:spPr/>
        <p:txBody>
          <a:bodyPr/>
          <a:lstStyle/>
          <a:p>
            <a:fld id="{DC7702E3-13B1-4B95-9EAD-699A467A8F8F}" type="slidenum">
              <a:rPr lang="fr-BE" smtClean="0"/>
              <a:t>3</a:t>
            </a:fld>
            <a:endParaRPr lang="fr-BE"/>
          </a:p>
        </p:txBody>
      </p:sp>
    </p:spTree>
    <p:extLst>
      <p:ext uri="{BB962C8B-B14F-4D97-AF65-F5344CB8AC3E}">
        <p14:creationId xmlns:p14="http://schemas.microsoft.com/office/powerpoint/2010/main" val="2355866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Vous avez tous reçu un dossier comprenant:</a:t>
            </a:r>
          </a:p>
          <a:p>
            <a:pPr marL="171450" indent="-171450">
              <a:buFont typeface="Arial" panose="020B0604020202020204" pitchFamily="34" charset="0"/>
              <a:buChar char="•"/>
            </a:pPr>
            <a:r>
              <a:rPr lang="fr-BE" dirty="0"/>
              <a:t>Le règlement</a:t>
            </a:r>
          </a:p>
          <a:p>
            <a:pPr marL="171450" indent="-171450">
              <a:buFont typeface="Arial" panose="020B0604020202020204" pitchFamily="34" charset="0"/>
              <a:buChar char="•"/>
            </a:pPr>
            <a:r>
              <a:rPr lang="fr-BE" dirty="0"/>
              <a:t>Les objectifs du PCDR</a:t>
            </a:r>
          </a:p>
          <a:p>
            <a:pPr marL="171450" indent="-171450">
              <a:buFont typeface="Arial" panose="020B0604020202020204" pitchFamily="34" charset="0"/>
              <a:buChar char="•"/>
            </a:pPr>
            <a:r>
              <a:rPr lang="fr-BE" dirty="0"/>
              <a:t>Le projet d’</a:t>
            </a:r>
            <a:r>
              <a:rPr lang="fr-BE" dirty="0" err="1"/>
              <a:t>Oster</a:t>
            </a:r>
            <a:endParaRPr lang="fr-BE" dirty="0"/>
          </a:p>
          <a:p>
            <a:pPr marL="171450" indent="-171450">
              <a:buFont typeface="Arial" panose="020B0604020202020204" pitchFamily="34" charset="0"/>
              <a:buChar char="•"/>
            </a:pPr>
            <a:r>
              <a:rPr lang="fr-BE" dirty="0"/>
              <a:t>Une grille d’évaluation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Projet de Dochamps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Une grille d’évaluation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Projet de l’ASBL </a:t>
            </a:r>
            <a:r>
              <a:rPr lang="fr-BE" dirty="0" err="1"/>
              <a:t>Aisnagué</a:t>
            </a:r>
            <a:endParaRPr lang="fr-B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Une grille d’évaluation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BE" dirty="0"/>
          </a:p>
        </p:txBody>
      </p:sp>
      <p:sp>
        <p:nvSpPr>
          <p:cNvPr id="4" name="Espace réservé du numéro de diapositive 3"/>
          <p:cNvSpPr>
            <a:spLocks noGrp="1"/>
          </p:cNvSpPr>
          <p:nvPr>
            <p:ph type="sldNum" sz="quarter" idx="5"/>
          </p:nvPr>
        </p:nvSpPr>
        <p:spPr/>
        <p:txBody>
          <a:bodyPr/>
          <a:lstStyle/>
          <a:p>
            <a:fld id="{DC7702E3-13B1-4B95-9EAD-699A467A8F8F}" type="slidenum">
              <a:rPr lang="fr-BE" smtClean="0"/>
              <a:t>4</a:t>
            </a:fld>
            <a:endParaRPr lang="fr-BE"/>
          </a:p>
        </p:txBody>
      </p:sp>
    </p:spTree>
    <p:extLst>
      <p:ext uri="{BB962C8B-B14F-4D97-AF65-F5344CB8AC3E}">
        <p14:creationId xmlns:p14="http://schemas.microsoft.com/office/powerpoint/2010/main" val="1294204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Expliqué comment fonctionne la grille de recevabilité</a:t>
            </a:r>
          </a:p>
          <a:p>
            <a:r>
              <a:rPr lang="fr-BE" dirty="0"/>
              <a:t>Intérêt général : « </a:t>
            </a:r>
            <a:r>
              <a:rPr lang="fr-BE" sz="1200" b="0" i="0" kern="1200" dirty="0">
                <a:solidFill>
                  <a:schemeClr val="tx1"/>
                </a:solidFill>
                <a:effectLst/>
                <a:latin typeface="+mn-lt"/>
                <a:ea typeface="+mn-ea"/>
                <a:cs typeface="+mn-cs"/>
              </a:rPr>
              <a:t>L'expression </a:t>
            </a:r>
            <a:r>
              <a:rPr lang="fr-BE" sz="1200" b="1" i="0" kern="1200" dirty="0">
                <a:solidFill>
                  <a:schemeClr val="tx1"/>
                </a:solidFill>
                <a:effectLst/>
                <a:latin typeface="+mn-lt"/>
                <a:ea typeface="+mn-ea"/>
                <a:cs typeface="+mn-cs"/>
              </a:rPr>
              <a:t>"intérêt général"</a:t>
            </a:r>
            <a:r>
              <a:rPr lang="fr-BE" sz="1200" b="0" i="0" kern="1200" dirty="0">
                <a:solidFill>
                  <a:schemeClr val="tx1"/>
                </a:solidFill>
                <a:effectLst/>
                <a:latin typeface="+mn-lt"/>
                <a:ea typeface="+mn-ea"/>
                <a:cs typeface="+mn-cs"/>
              </a:rPr>
              <a:t> désigne les intérêts, </a:t>
            </a:r>
            <a:r>
              <a:rPr lang="fr-BE" sz="1200" b="0" i="0" u="sng" kern="1200" dirty="0">
                <a:solidFill>
                  <a:schemeClr val="tx1"/>
                </a:solidFill>
                <a:effectLst/>
                <a:latin typeface="+mn-lt"/>
                <a:ea typeface="+mn-ea"/>
                <a:cs typeface="+mn-cs"/>
                <a:hlinkClick r:id="rId3"/>
              </a:rPr>
              <a:t>valeurs</a:t>
            </a:r>
            <a:r>
              <a:rPr lang="fr-BE" sz="1200" b="0" i="0" kern="1200" dirty="0">
                <a:solidFill>
                  <a:schemeClr val="tx1"/>
                </a:solidFill>
                <a:effectLst/>
                <a:latin typeface="+mn-lt"/>
                <a:ea typeface="+mn-ea"/>
                <a:cs typeface="+mn-cs"/>
              </a:rPr>
              <a:t> ou objectifs qui sont </a:t>
            </a:r>
            <a:r>
              <a:rPr lang="fr-BE" sz="1200" b="1" i="0" kern="1200" dirty="0">
                <a:solidFill>
                  <a:schemeClr val="tx1"/>
                </a:solidFill>
                <a:effectLst/>
                <a:latin typeface="+mn-lt"/>
                <a:ea typeface="+mn-ea"/>
                <a:cs typeface="+mn-cs"/>
              </a:rPr>
              <a:t>partagés</a:t>
            </a:r>
            <a:r>
              <a:rPr lang="fr-BE" sz="1200" b="0" i="0" kern="1200" dirty="0">
                <a:solidFill>
                  <a:schemeClr val="tx1"/>
                </a:solidFill>
                <a:effectLst/>
                <a:latin typeface="+mn-lt"/>
                <a:ea typeface="+mn-ea"/>
                <a:cs typeface="+mn-cs"/>
              </a:rPr>
              <a:t> par l'ensemble des membres d'une </a:t>
            </a:r>
            <a:r>
              <a:rPr lang="fr-BE" sz="1200" b="0" i="0" u="sng" kern="1200" dirty="0">
                <a:solidFill>
                  <a:schemeClr val="tx1"/>
                </a:solidFill>
                <a:effectLst/>
                <a:latin typeface="+mn-lt"/>
                <a:ea typeface="+mn-ea"/>
                <a:cs typeface="+mn-cs"/>
                <a:hlinkClick r:id="rId4"/>
              </a:rPr>
              <a:t>société</a:t>
            </a:r>
            <a:r>
              <a:rPr lang="fr-BE" sz="1200" b="0" i="0" kern="1200" dirty="0">
                <a:solidFill>
                  <a:schemeClr val="tx1"/>
                </a:solidFill>
                <a:effectLst/>
                <a:latin typeface="+mn-lt"/>
                <a:ea typeface="+mn-ea"/>
                <a:cs typeface="+mn-cs"/>
              </a:rPr>
              <a:t>. Elle correspond aussi à une situation qui procure un </a:t>
            </a:r>
            <a:r>
              <a:rPr lang="fr-BE" sz="1200" b="1" i="0" kern="1200" dirty="0">
                <a:solidFill>
                  <a:schemeClr val="tx1"/>
                </a:solidFill>
                <a:effectLst/>
                <a:latin typeface="+mn-lt"/>
                <a:ea typeface="+mn-ea"/>
                <a:cs typeface="+mn-cs"/>
              </a:rPr>
              <a:t>bien-être à tous les individus d'une société</a:t>
            </a:r>
            <a:r>
              <a:rPr lang="fr-BE" sz="1200" b="0" i="0" kern="1200" dirty="0">
                <a:solidFill>
                  <a:schemeClr val="tx1"/>
                </a:solidFill>
                <a:effectLst/>
                <a:latin typeface="+mn-lt"/>
                <a:ea typeface="+mn-ea"/>
                <a:cs typeface="+mn-cs"/>
              </a:rPr>
              <a:t>. »</a:t>
            </a:r>
          </a:p>
          <a:p>
            <a:r>
              <a:rPr lang="fr-BE" dirty="0"/>
              <a:t>Durabilité = quelles mesures pour que le projet soit viable, perdure dans le temps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E5AB4-851E-49B5-89EB-61AB62DF0B44}"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89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b="1" i="0" kern="1200" dirty="0">
                <a:solidFill>
                  <a:schemeClr val="tx1"/>
                </a:solidFill>
                <a:effectLst/>
                <a:latin typeface="+mn-lt"/>
                <a:ea typeface="+mn-ea"/>
                <a:cs typeface="+mn-cs"/>
              </a:rPr>
              <a:t>﻿AK</a:t>
            </a: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E5AB4-851E-49B5-89EB-61AB62DF0B44}"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855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b="1" i="0" kern="1200" dirty="0">
                <a:solidFill>
                  <a:schemeClr val="tx1"/>
                </a:solidFill>
                <a:effectLst/>
                <a:latin typeface="+mn-lt"/>
                <a:ea typeface="+mn-ea"/>
                <a:cs typeface="+mn-cs"/>
              </a:rPr>
              <a:t>﻿AK</a:t>
            </a: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E5AB4-851E-49B5-89EB-61AB62DF0B44}"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134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eriod"/>
            </a:pPr>
            <a:r>
              <a:rPr lang="fr-BE" dirty="0"/>
              <a:t>GT Nature?</a:t>
            </a:r>
          </a:p>
          <a:p>
            <a:pPr marL="228600" indent="-228600">
              <a:buAutoNum type="arabicPeriod"/>
            </a:pPr>
            <a:r>
              <a:rPr lang="fr-BE" dirty="0" err="1"/>
              <a:t>Natagriwal</a:t>
            </a:r>
            <a:endParaRPr lang="fr-BE" dirty="0"/>
          </a:p>
        </p:txBody>
      </p:sp>
      <p:sp>
        <p:nvSpPr>
          <p:cNvPr id="4" name="Espace réservé du numéro de diapositive 3"/>
          <p:cNvSpPr>
            <a:spLocks noGrp="1"/>
          </p:cNvSpPr>
          <p:nvPr>
            <p:ph type="sldNum" sz="quarter" idx="5"/>
          </p:nvPr>
        </p:nvSpPr>
        <p:spPr/>
        <p:txBody>
          <a:bodyPr/>
          <a:lstStyle/>
          <a:p>
            <a:fld id="{DC7702E3-13B1-4B95-9EAD-699A467A8F8F}" type="slidenum">
              <a:rPr lang="fr-BE" smtClean="0"/>
              <a:t>25</a:t>
            </a:fld>
            <a:endParaRPr lang="fr-BE"/>
          </a:p>
        </p:txBody>
      </p:sp>
    </p:spTree>
    <p:extLst>
      <p:ext uri="{BB962C8B-B14F-4D97-AF65-F5344CB8AC3E}">
        <p14:creationId xmlns:p14="http://schemas.microsoft.com/office/powerpoint/2010/main" val="1990339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b="1" i="0" kern="1200" dirty="0">
                <a:solidFill>
                  <a:schemeClr val="tx1"/>
                </a:solidFill>
                <a:effectLst/>
                <a:latin typeface="+mn-lt"/>
                <a:ea typeface="+mn-ea"/>
                <a:cs typeface="+mn-cs"/>
              </a:rPr>
              <a:t>﻿AK</a:t>
            </a: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E5AB4-851E-49B5-89EB-61AB62DF0B44}"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61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endParaRPr lang="fr-BE"/>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E2C43A34-9C51-454D-9CA6-7FF7D893FDC8}" type="datetimeFigureOut">
              <a:rPr lang="fr-BE" smtClean="0">
                <a:solidFill>
                  <a:prstClr val="black">
                    <a:tint val="75000"/>
                  </a:prstClr>
                </a:solidFill>
              </a:rPr>
              <a:pPr/>
              <a:t>16-02-23</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4072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E2C43A34-9C51-454D-9CA6-7FF7D893FDC8}" type="datetimeFigureOut">
              <a:rPr lang="fr-BE" smtClean="0">
                <a:solidFill>
                  <a:prstClr val="black">
                    <a:tint val="75000"/>
                  </a:prstClr>
                </a:solidFill>
              </a:rPr>
              <a:pPr/>
              <a:t>16-02-23</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19434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E2C43A34-9C51-454D-9CA6-7FF7D893FDC8}" type="datetimeFigureOut">
              <a:rPr lang="fr-BE" smtClean="0">
                <a:solidFill>
                  <a:prstClr val="black">
                    <a:tint val="75000"/>
                  </a:prstClr>
                </a:solidFill>
              </a:rPr>
              <a:pPr/>
              <a:t>16-02-23</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540252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E2C43A34-9C51-454D-9CA6-7FF7D893FDC8}" type="datetimeFigureOut">
              <a:rPr lang="fr-BE" smtClean="0">
                <a:solidFill>
                  <a:prstClr val="black">
                    <a:tint val="75000"/>
                  </a:prstClr>
                </a:solidFill>
              </a:rPr>
              <a:pPr/>
              <a:t>16-02-23</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958507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fr-BE"/>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E2C43A34-9C51-454D-9CA6-7FF7D893FDC8}" type="datetimeFigureOut">
              <a:rPr lang="fr-BE" smtClean="0">
                <a:solidFill>
                  <a:prstClr val="black">
                    <a:tint val="75000"/>
                  </a:prstClr>
                </a:solidFill>
              </a:rPr>
              <a:pPr/>
              <a:t>16-02-23</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7116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E2C43A34-9C51-454D-9CA6-7FF7D893FDC8}" type="datetimeFigureOut">
              <a:rPr lang="fr-BE" smtClean="0">
                <a:solidFill>
                  <a:prstClr val="black">
                    <a:tint val="75000"/>
                  </a:prstClr>
                </a:solidFill>
              </a:rPr>
              <a:pPr/>
              <a:t>16-02-23</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71521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E2C43A34-9C51-454D-9CA6-7FF7D893FDC8}" type="datetimeFigureOut">
              <a:rPr lang="fr-BE" smtClean="0">
                <a:solidFill>
                  <a:prstClr val="black">
                    <a:tint val="75000"/>
                  </a:prstClr>
                </a:solidFill>
              </a:rPr>
              <a:pPr/>
              <a:t>16-02-23</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890840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E2C43A34-9C51-454D-9CA6-7FF7D893FDC8}" type="datetimeFigureOut">
              <a:rPr lang="fr-BE" smtClean="0">
                <a:solidFill>
                  <a:prstClr val="black">
                    <a:tint val="75000"/>
                  </a:prstClr>
                </a:solidFill>
              </a:rPr>
              <a:pPr/>
              <a:t>16-02-23</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675014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2C43A34-9C51-454D-9CA6-7FF7D893FDC8}" type="datetimeFigureOut">
              <a:rPr lang="fr-BE" smtClean="0">
                <a:solidFill>
                  <a:prstClr val="black">
                    <a:tint val="75000"/>
                  </a:prstClr>
                </a:solidFill>
              </a:rPr>
              <a:pPr/>
              <a:t>16-02-23</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640862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endParaRPr lang="fr-BE"/>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2C43A34-9C51-454D-9CA6-7FF7D893FDC8}" type="datetimeFigureOut">
              <a:rPr lang="fr-BE" smtClean="0">
                <a:solidFill>
                  <a:prstClr val="black">
                    <a:tint val="75000"/>
                  </a:prstClr>
                </a:solidFill>
              </a:rPr>
              <a:pPr/>
              <a:t>16-02-23</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724273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fr-BE"/>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2C43A34-9C51-454D-9CA6-7FF7D893FDC8}" type="datetimeFigureOut">
              <a:rPr lang="fr-BE" smtClean="0">
                <a:solidFill>
                  <a:prstClr val="black">
                    <a:tint val="75000"/>
                  </a:prstClr>
                </a:solidFill>
              </a:rPr>
              <a:pPr/>
              <a:t>16-02-23</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66729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C43A34-9C51-454D-9CA6-7FF7D893FDC8}" type="datetimeFigureOut">
              <a:rPr lang="fr-BE" smtClean="0">
                <a:solidFill>
                  <a:prstClr val="black">
                    <a:tint val="75000"/>
                  </a:prstClr>
                </a:solidFill>
              </a:rPr>
              <a:pPr/>
              <a:t>16-02-23</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72604632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hyperlink" Target="https://participation.frw.be/" TargetMode="Externa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 du Week-end des Paysages à vélo Blog - Regards d'Ardenne en  Luxembourg belge"/>
          <p:cNvPicPr>
            <a:picLocks noChangeAspect="1" noChangeArrowheads="1"/>
          </p:cNvPicPr>
          <p:nvPr/>
        </p:nvPicPr>
        <p:blipFill rotWithShape="1">
          <a:blip r:embed="rId3">
            <a:extLst>
              <a:ext uri="{28A0092B-C50C-407E-A947-70E740481C1C}">
                <a14:useLocalDpi xmlns:a14="http://schemas.microsoft.com/office/drawing/2010/main" val="0"/>
              </a:ext>
            </a:extLst>
          </a:blip>
          <a:srcRect b="3655"/>
          <a:stretch/>
        </p:blipFill>
        <p:spPr bwMode="auto">
          <a:xfrm>
            <a:off x="2529949" y="672440"/>
            <a:ext cx="9753600" cy="622194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p:cNvGrpSpPr/>
          <p:nvPr/>
        </p:nvGrpSpPr>
        <p:grpSpPr>
          <a:xfrm>
            <a:off x="-4228" y="-9725"/>
            <a:ext cx="12287777" cy="7119410"/>
            <a:chOff x="0" y="0"/>
            <a:chExt cx="12287777" cy="6858000"/>
          </a:xfrm>
        </p:grpSpPr>
        <p:sp>
          <p:nvSpPr>
            <p:cNvPr id="11" name="Forme libre 10"/>
            <p:cNvSpPr/>
            <p:nvPr/>
          </p:nvSpPr>
          <p:spPr>
            <a:xfrm>
              <a:off x="3125670" y="0"/>
              <a:ext cx="9162107" cy="6820091"/>
            </a:xfrm>
            <a:custGeom>
              <a:avLst/>
              <a:gdLst>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90158"/>
                <a:gd name="connsiteX1" fmla="*/ 3788215 w 9162107"/>
                <a:gd name="connsiteY1" fmla="*/ 6890158 h 6890158"/>
                <a:gd name="connsiteX2" fmla="*/ 9162107 w 9162107"/>
                <a:gd name="connsiteY2" fmla="*/ 1846906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9897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80633"/>
                <a:gd name="connsiteX1" fmla="*/ 3795530 w 9162107"/>
                <a:gd name="connsiteY1" fmla="*/ 6868212 h 6880633"/>
                <a:gd name="connsiteX2" fmla="*/ 9159897 w 9162107"/>
                <a:gd name="connsiteY2" fmla="*/ 1475431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6025"/>
                <a:gd name="connsiteX1" fmla="*/ 3795530 w 9162107"/>
                <a:gd name="connsiteY1" fmla="*/ 6886025 h 6886025"/>
                <a:gd name="connsiteX2" fmla="*/ 9159897 w 9162107"/>
                <a:gd name="connsiteY2" fmla="*/ 1475431 h 6886025"/>
                <a:gd name="connsiteX3" fmla="*/ 9162107 w 9162107"/>
                <a:gd name="connsiteY3" fmla="*/ 0 h 6886025"/>
                <a:gd name="connsiteX4" fmla="*/ 9054 w 9162107"/>
                <a:gd name="connsiteY4" fmla="*/ 0 h 6886025"/>
                <a:gd name="connsiteX5" fmla="*/ 0 w 9162107"/>
                <a:gd name="connsiteY5" fmla="*/ 6880633 h 6886025"/>
                <a:gd name="connsiteX0" fmla="*/ 0 w 9162107"/>
                <a:gd name="connsiteY0" fmla="*/ 6880633 h 6880633"/>
                <a:gd name="connsiteX1" fmla="*/ 3783655 w 9162107"/>
                <a:gd name="connsiteY1" fmla="*/ 6880088 h 6880633"/>
                <a:gd name="connsiteX2" fmla="*/ 9159897 w 9162107"/>
                <a:gd name="connsiteY2" fmla="*/ 1475431 h 6880633"/>
                <a:gd name="connsiteX3" fmla="*/ 9162107 w 9162107"/>
                <a:gd name="connsiteY3" fmla="*/ 0 h 6880633"/>
                <a:gd name="connsiteX4" fmla="*/ 9054 w 9162107"/>
                <a:gd name="connsiteY4" fmla="*/ 0 h 6880633"/>
                <a:gd name="connsiteX5" fmla="*/ 0 w 9162107"/>
                <a:gd name="connsiteY5" fmla="*/ 6880633 h 688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2107" h="6880633">
                  <a:moveTo>
                    <a:pt x="0" y="6880633"/>
                  </a:moveTo>
                  <a:lnTo>
                    <a:pt x="3783655" y="6880088"/>
                  </a:lnTo>
                  <a:cubicBezTo>
                    <a:pt x="3695855" y="4789303"/>
                    <a:pt x="5244367" y="1681021"/>
                    <a:pt x="9159897" y="1475431"/>
                  </a:cubicBezTo>
                  <a:cubicBezTo>
                    <a:pt x="9160634" y="983621"/>
                    <a:pt x="9161370" y="491810"/>
                    <a:pt x="9162107" y="0"/>
                  </a:cubicBezTo>
                  <a:lnTo>
                    <a:pt x="9054" y="0"/>
                  </a:lnTo>
                  <a:lnTo>
                    <a:pt x="0" y="6880633"/>
                  </a:lnTo>
                  <a:close/>
                </a:path>
              </a:pathLst>
            </a:custGeom>
            <a:solidFill>
              <a:srgbClr val="F9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0" y="0"/>
              <a:ext cx="3125670" cy="6858000"/>
            </a:xfrm>
            <a:prstGeom prst="rect">
              <a:avLst/>
            </a:prstGeom>
            <a:solidFill>
              <a:srgbClr val="F9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Forme libre 5"/>
          <p:cNvSpPr/>
          <p:nvPr/>
        </p:nvSpPr>
        <p:spPr>
          <a:xfrm>
            <a:off x="6640142" y="1506341"/>
            <a:ext cx="5936577" cy="5573715"/>
          </a:xfrm>
          <a:custGeom>
            <a:avLst/>
            <a:gdLst>
              <a:gd name="connsiteX0" fmla="*/ 0 w 4974336"/>
              <a:gd name="connsiteY0" fmla="*/ 5325465 h 5325465"/>
              <a:gd name="connsiteX1" fmla="*/ 314554 w 4974336"/>
              <a:gd name="connsiteY1" fmla="*/ 5325465 h 5325465"/>
              <a:gd name="connsiteX2" fmla="*/ 4974336 w 4974336"/>
              <a:gd name="connsiteY2" fmla="*/ 0 h 5325465"/>
              <a:gd name="connsiteX3" fmla="*/ 0 w 4974336"/>
              <a:gd name="connsiteY3" fmla="*/ 5325465 h 5325465"/>
              <a:gd name="connsiteX0" fmla="*/ 0 w 4974336"/>
              <a:gd name="connsiteY0" fmla="*/ 5325465 h 5325465"/>
              <a:gd name="connsiteX1" fmla="*/ 314554 w 4974336"/>
              <a:gd name="connsiteY1" fmla="*/ 5325465 h 5325465"/>
              <a:gd name="connsiteX2" fmla="*/ 4974336 w 4974336"/>
              <a:gd name="connsiteY2" fmla="*/ 0 h 5325465"/>
              <a:gd name="connsiteX3" fmla="*/ 0 w 4974336"/>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1762 w 4976098"/>
              <a:gd name="connsiteY0" fmla="*/ 5325465 h 5325465"/>
              <a:gd name="connsiteX1" fmla="*/ 316316 w 4976098"/>
              <a:gd name="connsiteY1" fmla="*/ 5325465 h 5325465"/>
              <a:gd name="connsiteX2" fmla="*/ 4976098 w 4976098"/>
              <a:gd name="connsiteY2" fmla="*/ 0 h 5325465"/>
              <a:gd name="connsiteX3" fmla="*/ 1762 w 4976098"/>
              <a:gd name="connsiteY3" fmla="*/ 5325465 h 5325465"/>
              <a:gd name="connsiteX0" fmla="*/ 1762 w 4976098"/>
              <a:gd name="connsiteY0" fmla="*/ 5325465 h 5325465"/>
              <a:gd name="connsiteX1" fmla="*/ 316316 w 4976098"/>
              <a:gd name="connsiteY1" fmla="*/ 5325465 h 5325465"/>
              <a:gd name="connsiteX2" fmla="*/ 4976098 w 4976098"/>
              <a:gd name="connsiteY2" fmla="*/ 0 h 5325465"/>
              <a:gd name="connsiteX3" fmla="*/ 1762 w 4976098"/>
              <a:gd name="connsiteY3" fmla="*/ 5325465 h 5325465"/>
              <a:gd name="connsiteX0" fmla="*/ 1762 w 4976098"/>
              <a:gd name="connsiteY0" fmla="*/ 5325465 h 5325465"/>
              <a:gd name="connsiteX1" fmla="*/ 316316 w 4976098"/>
              <a:gd name="connsiteY1" fmla="*/ 5325465 h 5325465"/>
              <a:gd name="connsiteX2" fmla="*/ 4976098 w 4976098"/>
              <a:gd name="connsiteY2" fmla="*/ 0 h 5325465"/>
              <a:gd name="connsiteX3" fmla="*/ 1762 w 4976098"/>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570 w 5706426"/>
              <a:gd name="connsiteY0" fmla="*/ 5404978 h 5404978"/>
              <a:gd name="connsiteX1" fmla="*/ 315124 w 5706426"/>
              <a:gd name="connsiteY1" fmla="*/ 5404978 h 5404978"/>
              <a:gd name="connsiteX2" fmla="*/ 5706426 w 5706426"/>
              <a:gd name="connsiteY2" fmla="*/ 0 h 5404978"/>
              <a:gd name="connsiteX3" fmla="*/ 570 w 5706426"/>
              <a:gd name="connsiteY3" fmla="*/ 5404978 h 5404978"/>
              <a:gd name="connsiteX0" fmla="*/ 846 w 5706702"/>
              <a:gd name="connsiteY0" fmla="*/ 5404978 h 5404978"/>
              <a:gd name="connsiteX1" fmla="*/ 315400 w 5706702"/>
              <a:gd name="connsiteY1" fmla="*/ 5404978 h 5404978"/>
              <a:gd name="connsiteX2" fmla="*/ 5706702 w 5706702"/>
              <a:gd name="connsiteY2" fmla="*/ 0 h 5404978"/>
              <a:gd name="connsiteX3" fmla="*/ 846 w 5706702"/>
              <a:gd name="connsiteY3" fmla="*/ 5404978 h 5404978"/>
              <a:gd name="connsiteX0" fmla="*/ 846 w 5706702"/>
              <a:gd name="connsiteY0" fmla="*/ 5404978 h 5404978"/>
              <a:gd name="connsiteX1" fmla="*/ 315400 w 5706702"/>
              <a:gd name="connsiteY1" fmla="*/ 5404978 h 5404978"/>
              <a:gd name="connsiteX2" fmla="*/ 5706702 w 5706702"/>
              <a:gd name="connsiteY2" fmla="*/ 0 h 5404978"/>
              <a:gd name="connsiteX3" fmla="*/ 846 w 5706702"/>
              <a:gd name="connsiteY3" fmla="*/ 5404978 h 5404978"/>
              <a:gd name="connsiteX0" fmla="*/ 875 w 5676586"/>
              <a:gd name="connsiteY0" fmla="*/ 5394929 h 5394929"/>
              <a:gd name="connsiteX1" fmla="*/ 315429 w 5676586"/>
              <a:gd name="connsiteY1" fmla="*/ 5394929 h 5394929"/>
              <a:gd name="connsiteX2" fmla="*/ 5676586 w 5676586"/>
              <a:gd name="connsiteY2" fmla="*/ 0 h 5394929"/>
              <a:gd name="connsiteX3" fmla="*/ 875 w 5676586"/>
              <a:gd name="connsiteY3" fmla="*/ 5394929 h 5394929"/>
              <a:gd name="connsiteX0" fmla="*/ 856 w 5696664"/>
              <a:gd name="connsiteY0" fmla="*/ 5394929 h 5394929"/>
              <a:gd name="connsiteX1" fmla="*/ 315410 w 5696664"/>
              <a:gd name="connsiteY1" fmla="*/ 5394929 h 5394929"/>
              <a:gd name="connsiteX2" fmla="*/ 5696664 w 5696664"/>
              <a:gd name="connsiteY2" fmla="*/ 0 h 5394929"/>
              <a:gd name="connsiteX3" fmla="*/ 856 w 5696664"/>
              <a:gd name="connsiteY3" fmla="*/ 5394929 h 5394929"/>
              <a:gd name="connsiteX0" fmla="*/ 864 w 5688005"/>
              <a:gd name="connsiteY0" fmla="*/ 5507604 h 5507604"/>
              <a:gd name="connsiteX1" fmla="*/ 315418 w 5688005"/>
              <a:gd name="connsiteY1" fmla="*/ 5507604 h 5507604"/>
              <a:gd name="connsiteX2" fmla="*/ 5688005 w 5688005"/>
              <a:gd name="connsiteY2" fmla="*/ 0 h 5507604"/>
              <a:gd name="connsiteX3" fmla="*/ 864 w 5688005"/>
              <a:gd name="connsiteY3" fmla="*/ 5507604 h 5507604"/>
              <a:gd name="connsiteX0" fmla="*/ 848 w 5705324"/>
              <a:gd name="connsiteY0" fmla="*/ 5399262 h 5399262"/>
              <a:gd name="connsiteX1" fmla="*/ 315402 w 5705324"/>
              <a:gd name="connsiteY1" fmla="*/ 5399262 h 5399262"/>
              <a:gd name="connsiteX2" fmla="*/ 5705324 w 5705324"/>
              <a:gd name="connsiteY2" fmla="*/ 0 h 5399262"/>
              <a:gd name="connsiteX3" fmla="*/ 848 w 5705324"/>
              <a:gd name="connsiteY3" fmla="*/ 5399262 h 5399262"/>
              <a:gd name="connsiteX0" fmla="*/ 812 w 5705288"/>
              <a:gd name="connsiteY0" fmla="*/ 5399488 h 5399488"/>
              <a:gd name="connsiteX1" fmla="*/ 315366 w 5705288"/>
              <a:gd name="connsiteY1" fmla="*/ 5399488 h 5399488"/>
              <a:gd name="connsiteX2" fmla="*/ 5705288 w 5705288"/>
              <a:gd name="connsiteY2" fmla="*/ 226 h 5399488"/>
              <a:gd name="connsiteX3" fmla="*/ 812 w 5705288"/>
              <a:gd name="connsiteY3" fmla="*/ 5399488 h 5399488"/>
              <a:gd name="connsiteX0" fmla="*/ 812 w 5705288"/>
              <a:gd name="connsiteY0" fmla="*/ 5399488 h 5399488"/>
              <a:gd name="connsiteX1" fmla="*/ 315366 w 5705288"/>
              <a:gd name="connsiteY1" fmla="*/ 5399488 h 5399488"/>
              <a:gd name="connsiteX2" fmla="*/ 5705288 w 5705288"/>
              <a:gd name="connsiteY2" fmla="*/ 226 h 5399488"/>
              <a:gd name="connsiteX3" fmla="*/ 812 w 5705288"/>
              <a:gd name="connsiteY3" fmla="*/ 5399488 h 5399488"/>
            </a:gdLst>
            <a:ahLst/>
            <a:cxnLst>
              <a:cxn ang="0">
                <a:pos x="connsiteX0" y="connsiteY0"/>
              </a:cxn>
              <a:cxn ang="0">
                <a:pos x="connsiteX1" y="connsiteY1"/>
              </a:cxn>
              <a:cxn ang="0">
                <a:pos x="connsiteX2" y="connsiteY2"/>
              </a:cxn>
              <a:cxn ang="0">
                <a:pos x="connsiteX3" y="connsiteY3"/>
              </a:cxn>
            </a:cxnLst>
            <a:rect l="l" t="t" r="r" b="b"/>
            <a:pathLst>
              <a:path w="5705288" h="5399488">
                <a:moveTo>
                  <a:pt x="812" y="5399488"/>
                </a:moveTo>
                <a:lnTo>
                  <a:pt x="315366" y="5399488"/>
                </a:lnTo>
                <a:cubicBezTo>
                  <a:pt x="331920" y="2409546"/>
                  <a:pt x="2605331" y="202733"/>
                  <a:pt x="5705288" y="226"/>
                </a:cubicBezTo>
                <a:cubicBezTo>
                  <a:pt x="849059" y="-35824"/>
                  <a:pt x="-30887" y="4238810"/>
                  <a:pt x="812" y="5399488"/>
                </a:cubicBezTo>
                <a:close/>
              </a:path>
            </a:pathLst>
          </a:custGeom>
          <a:solidFill>
            <a:srgbClr val="4AAF21"/>
          </a:solidFill>
          <a:ln>
            <a:solidFill>
              <a:srgbClr val="4AAF21"/>
            </a:solidFill>
          </a:ln>
        </p:spPr>
        <p:style>
          <a:lnRef idx="2">
            <a:schemeClr val="accent2"/>
          </a:lnRef>
          <a:fillRef idx="1">
            <a:schemeClr val="lt1"/>
          </a:fillRef>
          <a:effectRef idx="0">
            <a:schemeClr val="accent2"/>
          </a:effectRef>
          <a:fontRef idx="minor">
            <a:schemeClr val="dk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4AAF21"/>
              </a:solidFill>
              <a:effectLst/>
              <a:uLnTx/>
              <a:uFillTx/>
              <a:latin typeface="Calibri"/>
              <a:ea typeface="+mn-ea"/>
              <a:cs typeface="+mn-cs"/>
            </a:endParaRPr>
          </a:p>
        </p:txBody>
      </p:sp>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8024" y="317841"/>
            <a:ext cx="2403624" cy="744601"/>
          </a:xfrm>
          <a:prstGeom prst="rect">
            <a:avLst/>
          </a:prstGeom>
        </p:spPr>
      </p:pic>
      <p:pic>
        <p:nvPicPr>
          <p:cNvPr id="2" name="Image 1"/>
          <p:cNvPicPr>
            <a:picLocks noChangeAspect="1"/>
          </p:cNvPicPr>
          <p:nvPr/>
        </p:nvPicPr>
        <p:blipFill>
          <a:blip r:embed="rId5"/>
          <a:stretch>
            <a:fillRect/>
          </a:stretch>
        </p:blipFill>
        <p:spPr>
          <a:xfrm>
            <a:off x="2655125" y="32155"/>
            <a:ext cx="819150" cy="7102442"/>
          </a:xfrm>
          <a:prstGeom prst="rect">
            <a:avLst/>
          </a:prstGeom>
        </p:spPr>
      </p:pic>
      <p:sp>
        <p:nvSpPr>
          <p:cNvPr id="12" name="Espace réservé du contenu 2"/>
          <p:cNvSpPr txBox="1">
            <a:spLocks/>
          </p:cNvSpPr>
          <p:nvPr/>
        </p:nvSpPr>
        <p:spPr>
          <a:xfrm>
            <a:off x="242730" y="1735684"/>
            <a:ext cx="8334648" cy="409545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9525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BE" sz="2400" b="1" i="0" u="none" strike="noStrike" kern="1200" cap="none" spc="0" normalizeH="0" baseline="0" noProof="0" dirty="0">
              <a:ln>
                <a:noFill/>
              </a:ln>
              <a:solidFill>
                <a:prstClr val="white">
                  <a:lumMod val="50000"/>
                </a:prstClr>
              </a:solidFill>
              <a:effectLst/>
              <a:uLnTx/>
              <a:uFillTx/>
              <a:latin typeface="Calibri"/>
              <a:ea typeface="+mn-ea"/>
              <a:cs typeface="+mn-cs"/>
            </a:endParaRPr>
          </a:p>
          <a:p>
            <a:pPr marL="9525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BE" sz="2400" b="1" i="0" u="none" strike="noStrike" kern="1200" cap="none" spc="0" normalizeH="0" baseline="0" noProof="0" dirty="0">
              <a:ln>
                <a:noFill/>
              </a:ln>
              <a:solidFill>
                <a:prstClr val="white">
                  <a:lumMod val="50000"/>
                </a:prstClr>
              </a:solidFill>
              <a:effectLst/>
              <a:uLnTx/>
              <a:uFillTx/>
              <a:latin typeface="Calibri"/>
              <a:ea typeface="+mn-ea"/>
              <a:cs typeface="+mn-cs"/>
            </a:endParaRPr>
          </a:p>
          <a:p>
            <a:pPr marL="9525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BE" sz="2400" b="1" i="0" u="none" strike="noStrike" kern="1200" cap="none" spc="0" normalizeH="0" baseline="0" noProof="0" dirty="0">
              <a:ln>
                <a:noFill/>
              </a:ln>
              <a:solidFill>
                <a:prstClr val="white">
                  <a:lumMod val="50000"/>
                </a:prstClr>
              </a:solidFill>
              <a:effectLst/>
              <a:uLnTx/>
              <a:uFillTx/>
              <a:latin typeface="Calibri"/>
              <a:ea typeface="+mn-ea"/>
              <a:cs typeface="+mn-cs"/>
            </a:endParaRPr>
          </a:p>
          <a:p>
            <a:pPr marL="9525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BE" sz="6000" b="1" i="0" u="none" strike="noStrike" kern="1200" cap="none" spc="0" normalizeH="0" baseline="0" noProof="0" dirty="0">
              <a:ln>
                <a:noFill/>
              </a:ln>
              <a:solidFill>
                <a:prstClr val="white">
                  <a:lumMod val="50000"/>
                </a:prstClr>
              </a:solidFill>
              <a:effectLst/>
              <a:uLnTx/>
              <a:uFillTx/>
              <a:latin typeface="Calibri"/>
              <a:ea typeface="+mn-ea"/>
              <a:cs typeface="+mn-cs"/>
            </a:endParaRPr>
          </a:p>
          <a:p>
            <a:pPr marL="9525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BE" sz="6000" b="1" i="0" u="none" strike="noStrike" kern="1200" cap="none" spc="0" normalizeH="0" baseline="0" noProof="0" dirty="0">
                <a:ln>
                  <a:noFill/>
                </a:ln>
                <a:solidFill>
                  <a:srgbClr val="4AAF21"/>
                </a:solidFill>
                <a:effectLst/>
                <a:uLnTx/>
                <a:uFillTx/>
                <a:latin typeface="Calibri"/>
                <a:ea typeface="+mn-ea"/>
                <a:cs typeface="+mn-cs"/>
              </a:rPr>
              <a:t>Réunion de la CLDR</a:t>
            </a:r>
          </a:p>
          <a:p>
            <a:pPr marL="9525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BE" sz="3600" b="1" i="0" u="none" strike="noStrike" kern="1200" cap="none" spc="0" normalizeH="0" baseline="0" noProof="0" dirty="0">
              <a:ln>
                <a:noFill/>
              </a:ln>
              <a:solidFill>
                <a:prstClr val="white">
                  <a:lumMod val="50000"/>
                </a:prstClr>
              </a:solidFill>
              <a:effectLst/>
              <a:uLnTx/>
              <a:uFillTx/>
              <a:latin typeface="Calibri"/>
              <a:ea typeface="+mn-ea"/>
              <a:cs typeface="+mn-cs"/>
            </a:endParaRPr>
          </a:p>
          <a:p>
            <a:pPr marL="9525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BE" sz="3600" b="1" i="0" u="none" strike="noStrike" kern="1200" cap="none" spc="0" normalizeH="0" baseline="0" noProof="0" dirty="0">
              <a:ln>
                <a:noFill/>
              </a:ln>
              <a:solidFill>
                <a:prstClr val="white">
                  <a:lumMod val="50000"/>
                </a:prstClr>
              </a:solidFill>
              <a:effectLst/>
              <a:uLnTx/>
              <a:uFillTx/>
              <a:latin typeface="Calibri"/>
              <a:ea typeface="+mn-ea"/>
              <a:cs typeface="+mn-cs"/>
            </a:endParaRPr>
          </a:p>
          <a:p>
            <a:pPr marL="9525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BE" sz="3600" b="1" i="0" u="none" strike="noStrike" kern="1200" cap="none" spc="0" normalizeH="0" baseline="0" noProof="0" dirty="0">
              <a:ln>
                <a:noFill/>
              </a:ln>
              <a:solidFill>
                <a:prstClr val="white">
                  <a:lumMod val="50000"/>
                </a:prstClr>
              </a:solidFill>
              <a:effectLst/>
              <a:uLnTx/>
              <a:uFillTx/>
              <a:latin typeface="Calibri"/>
              <a:ea typeface="+mn-ea"/>
              <a:cs typeface="+mn-cs"/>
            </a:endParaRPr>
          </a:p>
          <a:p>
            <a:pPr marL="9525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BE" sz="3600" b="0" i="0" u="none" strike="noStrike" kern="1200" cap="none" spc="0" normalizeH="0" baseline="0" noProof="0" dirty="0">
              <a:ln>
                <a:noFill/>
              </a:ln>
              <a:solidFill>
                <a:prstClr val="white">
                  <a:lumMod val="50000"/>
                </a:prstClr>
              </a:solidFill>
              <a:effectLst/>
              <a:uLnTx/>
              <a:uFillTx/>
              <a:latin typeface="Calibri"/>
              <a:ea typeface="+mn-ea"/>
              <a:cs typeface="+mn-cs"/>
            </a:endParaRPr>
          </a:p>
          <a:p>
            <a:pPr marL="9525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BE" sz="3600" b="0" i="0" u="none" strike="noStrike" kern="1200" cap="none" spc="0" normalizeH="0" baseline="0" noProof="0" dirty="0">
                <a:ln>
                  <a:noFill/>
                </a:ln>
                <a:solidFill>
                  <a:srgbClr val="4AAF21"/>
                </a:solidFill>
                <a:effectLst/>
                <a:uLnTx/>
                <a:uFillTx/>
                <a:latin typeface="Calibri"/>
                <a:ea typeface="+mn-ea"/>
                <a:cs typeface="+mn-cs"/>
              </a:rPr>
              <a:t>Le 15 février 2023</a:t>
            </a:r>
            <a:endParaRPr kumimoji="0" lang="fr-BE" sz="4800" b="0" i="0" u="none" strike="noStrike" kern="1200" cap="none" spc="0" normalizeH="0" baseline="0" noProof="0" dirty="0">
              <a:ln>
                <a:noFill/>
              </a:ln>
              <a:solidFill>
                <a:srgbClr val="4AAF21"/>
              </a:solidFill>
              <a:effectLst/>
              <a:uLnTx/>
              <a:uFillTx/>
              <a:latin typeface="Calibri"/>
              <a:ea typeface="+mn-ea"/>
              <a:cs typeface="+mn-cs"/>
            </a:endParaRPr>
          </a:p>
        </p:txBody>
      </p:sp>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6614" y="77186"/>
            <a:ext cx="1140269" cy="1413933"/>
          </a:xfrm>
          <a:prstGeom prst="rect">
            <a:avLst/>
          </a:prstGeom>
        </p:spPr>
      </p:pic>
    </p:spTree>
    <p:extLst>
      <p:ext uri="{BB962C8B-B14F-4D97-AF65-F5344CB8AC3E}">
        <p14:creationId xmlns:p14="http://schemas.microsoft.com/office/powerpoint/2010/main" val="43921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C6260FC-7A11-4A2A-A2FC-97E68F5B9B53}"/>
              </a:ext>
            </a:extLst>
          </p:cNvPr>
          <p:cNvSpPr txBox="1"/>
          <p:nvPr/>
        </p:nvSpPr>
        <p:spPr>
          <a:xfrm>
            <a:off x="1" y="89452"/>
            <a:ext cx="12191999" cy="3693319"/>
          </a:xfrm>
          <a:prstGeom prst="rect">
            <a:avLst/>
          </a:prstGeom>
          <a:noFill/>
        </p:spPr>
        <p:txBody>
          <a:bodyPr wrap="square" rtlCol="0">
            <a:spAutoFit/>
          </a:bodyPr>
          <a:lstStyle/>
          <a:p>
            <a:r>
              <a:rPr lang="fr-BE" sz="2800" b="1" dirty="0"/>
              <a:t>En quoi le projet s’inscrit-il dans les objectifs du PCDR ?</a:t>
            </a:r>
          </a:p>
          <a:p>
            <a:endParaRPr lang="fr-BE" sz="1100" dirty="0"/>
          </a:p>
          <a:p>
            <a:r>
              <a:rPr lang="fr-BE" sz="2400" dirty="0"/>
              <a:t>Le projet s’inscrit dans les objectifs communaux suivants :</a:t>
            </a:r>
          </a:p>
          <a:p>
            <a:pPr marL="1200150" lvl="2" indent="-285750">
              <a:buFont typeface="Arial" panose="020B0604020202020204" pitchFamily="34" charset="0"/>
              <a:buChar char="•"/>
            </a:pPr>
            <a:r>
              <a:rPr lang="fr-BE" sz="2400" dirty="0"/>
              <a:t>Conserver la qualité architecturale du bâti du village, ainsi que du petit patrimoine</a:t>
            </a:r>
          </a:p>
          <a:p>
            <a:pPr marL="1200150" lvl="2" indent="-285750">
              <a:buFont typeface="Arial" panose="020B0604020202020204" pitchFamily="34" charset="0"/>
              <a:buChar char="•"/>
            </a:pPr>
            <a:r>
              <a:rPr lang="fr-BE" sz="2400" dirty="0"/>
              <a:t>Construire une identité et une image porteuse et singulière fondée sur l’histoire et les ressources naturelles de la Commune</a:t>
            </a:r>
          </a:p>
          <a:p>
            <a:pPr marL="1200150" lvl="2" indent="-285750">
              <a:buFont typeface="Arial" panose="020B0604020202020204" pitchFamily="34" charset="0"/>
              <a:buChar char="•"/>
            </a:pPr>
            <a:r>
              <a:rPr lang="fr-BE" sz="2400" dirty="0"/>
              <a:t>Améliorer l’attractivité de la Commune pour attirer et fidéliser une clientèle touristique ciblée</a:t>
            </a:r>
          </a:p>
          <a:p>
            <a:pPr marL="1200150" lvl="2" indent="-285750">
              <a:buFont typeface="Arial" panose="020B0604020202020204" pitchFamily="34" charset="0"/>
              <a:buChar char="•"/>
            </a:pPr>
            <a:r>
              <a:rPr lang="fr-BE" sz="2400" dirty="0"/>
              <a:t>Intensifier la solidarité, la cohésion sociale et le dynamisme associatif</a:t>
            </a:r>
          </a:p>
          <a:p>
            <a:pPr marL="1200150" lvl="2" indent="-285750">
              <a:buFont typeface="Arial" panose="020B0604020202020204" pitchFamily="34" charset="0"/>
              <a:buChar char="•"/>
            </a:pPr>
            <a:r>
              <a:rPr lang="fr-BE" sz="2400" dirty="0"/>
              <a:t>Gérer l’incivisme.</a:t>
            </a:r>
          </a:p>
        </p:txBody>
      </p:sp>
      <p:sp>
        <p:nvSpPr>
          <p:cNvPr id="5" name="ZoneTexte 4">
            <a:extLst>
              <a:ext uri="{FF2B5EF4-FFF2-40B4-BE49-F238E27FC236}">
                <a16:creationId xmlns:a16="http://schemas.microsoft.com/office/drawing/2014/main" id="{08C521BE-4448-43F2-83AC-0F95712E75B1}"/>
              </a:ext>
            </a:extLst>
          </p:cNvPr>
          <p:cNvSpPr txBox="1"/>
          <p:nvPr/>
        </p:nvSpPr>
        <p:spPr>
          <a:xfrm>
            <a:off x="0" y="3887727"/>
            <a:ext cx="11926956" cy="2954655"/>
          </a:xfrm>
          <a:prstGeom prst="rect">
            <a:avLst/>
          </a:prstGeom>
          <a:noFill/>
        </p:spPr>
        <p:txBody>
          <a:bodyPr wrap="square" rtlCol="0">
            <a:spAutoFit/>
          </a:bodyPr>
          <a:lstStyle/>
          <a:p>
            <a:r>
              <a:rPr lang="fr-BE" sz="2800" b="1" dirty="0"/>
              <a:t>Quels effets </a:t>
            </a:r>
            <a:r>
              <a:rPr lang="fr-BE" sz="2800" b="1" u="sng" dirty="0"/>
              <a:t>d’intérêt général </a:t>
            </a:r>
            <a:r>
              <a:rPr lang="fr-BE" sz="2800" b="1" dirty="0"/>
              <a:t>sont attendus pour la population via la réalisation du projet ?</a:t>
            </a:r>
          </a:p>
          <a:p>
            <a:endParaRPr lang="fr-BE" sz="1200" dirty="0"/>
          </a:p>
          <a:p>
            <a:pPr marL="1257300" lvl="2" indent="-342900">
              <a:buFont typeface="Arial" panose="020B0604020202020204" pitchFamily="34" charset="0"/>
              <a:buChar char="•"/>
            </a:pPr>
            <a:r>
              <a:rPr lang="fr-BE" sz="2400" dirty="0"/>
              <a:t>Amélioration de la qualité de vie des habitants du village</a:t>
            </a:r>
          </a:p>
          <a:p>
            <a:pPr marL="1257300" lvl="2" indent="-342900">
              <a:buFont typeface="Arial" panose="020B0604020202020204" pitchFamily="34" charset="0"/>
              <a:buChar char="•"/>
            </a:pPr>
            <a:r>
              <a:rPr lang="fr-BE" sz="2400" dirty="0"/>
              <a:t>Lieu de convivialité</a:t>
            </a:r>
          </a:p>
          <a:p>
            <a:pPr marL="1257300" lvl="2" indent="-342900">
              <a:buFont typeface="Arial" panose="020B0604020202020204" pitchFamily="34" charset="0"/>
              <a:buChar char="•"/>
            </a:pPr>
            <a:r>
              <a:rPr lang="fr-BE" sz="2400" dirty="0"/>
              <a:t>Amélioration de l’environnement et de la biodiversité du lieu</a:t>
            </a:r>
          </a:p>
          <a:p>
            <a:pPr marL="1257300" lvl="2" indent="-342900">
              <a:buFont typeface="Arial" panose="020B0604020202020204" pitchFamily="34" charset="0"/>
              <a:buChar char="•"/>
            </a:pPr>
            <a:r>
              <a:rPr lang="fr-BE" sz="2400" dirty="0"/>
              <a:t>Renforcement de la sécurité dans le village.</a:t>
            </a:r>
          </a:p>
          <a:p>
            <a:endParaRPr lang="fr-BE" dirty="0"/>
          </a:p>
        </p:txBody>
      </p:sp>
    </p:spTree>
    <p:extLst>
      <p:ext uri="{BB962C8B-B14F-4D97-AF65-F5344CB8AC3E}">
        <p14:creationId xmlns:p14="http://schemas.microsoft.com/office/powerpoint/2010/main" val="38099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8C521BE-4448-43F2-83AC-0F95712E75B1}"/>
              </a:ext>
            </a:extLst>
          </p:cNvPr>
          <p:cNvSpPr txBox="1"/>
          <p:nvPr/>
        </p:nvSpPr>
        <p:spPr>
          <a:xfrm>
            <a:off x="0" y="110859"/>
            <a:ext cx="11072191" cy="2215991"/>
          </a:xfrm>
          <a:prstGeom prst="rect">
            <a:avLst/>
          </a:prstGeom>
          <a:noFill/>
        </p:spPr>
        <p:txBody>
          <a:bodyPr wrap="square" rtlCol="0">
            <a:spAutoFit/>
          </a:bodyPr>
          <a:lstStyle/>
          <a:p>
            <a:r>
              <a:rPr lang="fr-BE" sz="2800" b="1" dirty="0"/>
              <a:t>Description des mesures pour la durabilité du projet :</a:t>
            </a:r>
          </a:p>
          <a:p>
            <a:endParaRPr lang="fr-BE" sz="1400" dirty="0"/>
          </a:p>
          <a:p>
            <a:pPr marL="800100" lvl="1" indent="-342900">
              <a:buFont typeface="Arial" panose="020B0604020202020204" pitchFamily="34" charset="0"/>
              <a:buChar char="•"/>
            </a:pPr>
            <a:r>
              <a:rPr lang="fr-BE" sz="2400" dirty="0"/>
              <a:t>Entretien des haies, de la pelouse et des bacs à fleurs</a:t>
            </a:r>
          </a:p>
          <a:p>
            <a:pPr marL="800100" lvl="1" indent="-342900">
              <a:buFont typeface="Arial" panose="020B0604020202020204" pitchFamily="34" charset="0"/>
              <a:buChar char="•"/>
            </a:pPr>
            <a:r>
              <a:rPr lang="fr-BE" sz="2400" dirty="0"/>
              <a:t>Ramassage des poubelles</a:t>
            </a:r>
          </a:p>
          <a:p>
            <a:pPr marL="800100" lvl="1" indent="-342900">
              <a:buFont typeface="Arial" panose="020B0604020202020204" pitchFamily="34" charset="0"/>
              <a:buChar char="•"/>
            </a:pPr>
            <a:r>
              <a:rPr lang="fr-BE" sz="2400" dirty="0"/>
              <a:t>Traitement de la table de pique-nique, si nécessaire</a:t>
            </a:r>
          </a:p>
          <a:p>
            <a:pPr marL="800100" lvl="1" indent="-342900">
              <a:buFont typeface="Arial" panose="020B0604020202020204" pitchFamily="34" charset="0"/>
              <a:buChar char="•"/>
            </a:pPr>
            <a:r>
              <a:rPr lang="fr-BE" sz="2400" dirty="0"/>
              <a:t>Entretien des infrastructures selon les besoins rencontrés</a:t>
            </a:r>
          </a:p>
        </p:txBody>
      </p:sp>
      <p:sp>
        <p:nvSpPr>
          <p:cNvPr id="2" name="ZoneTexte 1">
            <a:extLst>
              <a:ext uri="{FF2B5EF4-FFF2-40B4-BE49-F238E27FC236}">
                <a16:creationId xmlns:a16="http://schemas.microsoft.com/office/drawing/2014/main" id="{3E592184-2C3F-45DA-93AF-22C9639BCBED}"/>
              </a:ext>
            </a:extLst>
          </p:cNvPr>
          <p:cNvSpPr txBox="1"/>
          <p:nvPr/>
        </p:nvSpPr>
        <p:spPr>
          <a:xfrm>
            <a:off x="89452" y="2475770"/>
            <a:ext cx="12102548" cy="3862596"/>
          </a:xfrm>
          <a:prstGeom prst="rect">
            <a:avLst/>
          </a:prstGeom>
          <a:noFill/>
        </p:spPr>
        <p:txBody>
          <a:bodyPr wrap="square" rtlCol="0">
            <a:spAutoFit/>
          </a:bodyPr>
          <a:lstStyle/>
          <a:p>
            <a:r>
              <a:rPr lang="fr-BE" sz="2800" b="1" dirty="0"/>
              <a:t>Remarques complémentaires :</a:t>
            </a:r>
          </a:p>
          <a:p>
            <a:endParaRPr lang="fr-BE" sz="1400" dirty="0"/>
          </a:p>
          <a:p>
            <a:r>
              <a:rPr lang="fr-BE" sz="2400" dirty="0"/>
              <a:t>Le projet est présenté dans sa totalité, toutefois sa réalisation est répartie sur deux modes de financements à savoir :</a:t>
            </a:r>
          </a:p>
          <a:p>
            <a:pPr marL="1257300" lvl="2" indent="-342900">
              <a:buFont typeface="Arial" panose="020B0604020202020204" pitchFamily="34" charset="0"/>
              <a:buChar char="•"/>
            </a:pPr>
            <a:r>
              <a:rPr lang="fr-BE" sz="2400" dirty="0"/>
              <a:t>Financement de 9.919,28 € via la candidature « budget participatif 2023 »</a:t>
            </a:r>
          </a:p>
          <a:p>
            <a:pPr marL="1257300" lvl="2" indent="-342900">
              <a:buFont typeface="Arial" panose="020B0604020202020204" pitchFamily="34" charset="0"/>
              <a:buChar char="•"/>
            </a:pPr>
            <a:r>
              <a:rPr lang="fr-BE" sz="2400" dirty="0"/>
              <a:t>Financement sur fonds propres du solde restant par le Comité des fêtes d’</a:t>
            </a:r>
            <a:r>
              <a:rPr lang="fr-BE" sz="2400" dirty="0" err="1"/>
              <a:t>Oster</a:t>
            </a:r>
            <a:r>
              <a:rPr lang="fr-BE" sz="2400" dirty="0"/>
              <a:t> ou d’autres subventions/appels à projets/dons.</a:t>
            </a:r>
          </a:p>
          <a:p>
            <a:pPr lvl="2"/>
            <a:endParaRPr lang="fr-BE" sz="1100" dirty="0"/>
          </a:p>
          <a:p>
            <a:r>
              <a:rPr lang="fr-BE" sz="2400" dirty="0"/>
              <a:t>Une collaboration Administration communale - Comité des fêtes est souhaitée pour l’entretien de l’infrastructure. Toute aide logistique de la part de l’Administration communale est la bienvenue pour la réalisation du projet.</a:t>
            </a:r>
          </a:p>
        </p:txBody>
      </p:sp>
    </p:spTree>
    <p:extLst>
      <p:ext uri="{BB962C8B-B14F-4D97-AF65-F5344CB8AC3E}">
        <p14:creationId xmlns:p14="http://schemas.microsoft.com/office/powerpoint/2010/main" val="983696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2A64F4C-CA99-4F53-AB24-59109687AF2A}"/>
              </a:ext>
            </a:extLst>
          </p:cNvPr>
          <p:cNvPicPr>
            <a:picLocks noChangeAspect="1"/>
          </p:cNvPicPr>
          <p:nvPr/>
        </p:nvPicPr>
        <p:blipFill>
          <a:blip r:embed="rId2"/>
          <a:stretch>
            <a:fillRect/>
          </a:stretch>
        </p:blipFill>
        <p:spPr>
          <a:xfrm>
            <a:off x="2773017" y="0"/>
            <a:ext cx="9418983" cy="7988498"/>
          </a:xfrm>
          <a:prstGeom prst="rect">
            <a:avLst/>
          </a:prstGeom>
        </p:spPr>
      </p:pic>
      <p:pic>
        <p:nvPicPr>
          <p:cNvPr id="9" name="Image 8">
            <a:extLst>
              <a:ext uri="{FF2B5EF4-FFF2-40B4-BE49-F238E27FC236}">
                <a16:creationId xmlns:a16="http://schemas.microsoft.com/office/drawing/2014/main" id="{756BD707-0CC8-4E80-AB6F-880BC30C4C5C}"/>
              </a:ext>
            </a:extLst>
          </p:cNvPr>
          <p:cNvPicPr>
            <a:picLocks noChangeAspect="1"/>
          </p:cNvPicPr>
          <p:nvPr/>
        </p:nvPicPr>
        <p:blipFill>
          <a:blip r:embed="rId3"/>
          <a:stretch>
            <a:fillRect/>
          </a:stretch>
        </p:blipFill>
        <p:spPr>
          <a:xfrm>
            <a:off x="84575" y="0"/>
            <a:ext cx="10510949" cy="6778487"/>
          </a:xfrm>
          <a:prstGeom prst="rect">
            <a:avLst/>
          </a:prstGeom>
        </p:spPr>
      </p:pic>
    </p:spTree>
    <p:extLst>
      <p:ext uri="{BB962C8B-B14F-4D97-AF65-F5344CB8AC3E}">
        <p14:creationId xmlns:p14="http://schemas.microsoft.com/office/powerpoint/2010/main" val="2312885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3C72729-14F7-4BF0-9312-4549CF83ED5D}"/>
              </a:ext>
            </a:extLst>
          </p:cNvPr>
          <p:cNvPicPr>
            <a:picLocks noChangeAspect="1"/>
          </p:cNvPicPr>
          <p:nvPr/>
        </p:nvPicPr>
        <p:blipFill>
          <a:blip r:embed="rId2"/>
          <a:stretch>
            <a:fillRect/>
          </a:stretch>
        </p:blipFill>
        <p:spPr>
          <a:xfrm>
            <a:off x="439552" y="235219"/>
            <a:ext cx="6894983" cy="6387561"/>
          </a:xfrm>
          <a:prstGeom prst="rect">
            <a:avLst/>
          </a:prstGeom>
        </p:spPr>
      </p:pic>
      <p:pic>
        <p:nvPicPr>
          <p:cNvPr id="3" name="Image 2">
            <a:extLst>
              <a:ext uri="{FF2B5EF4-FFF2-40B4-BE49-F238E27FC236}">
                <a16:creationId xmlns:a16="http://schemas.microsoft.com/office/drawing/2014/main" id="{491DA5CD-FE24-4B7A-9745-857ED8A5E075}"/>
              </a:ext>
            </a:extLst>
          </p:cNvPr>
          <p:cNvPicPr>
            <a:picLocks noChangeAspect="1"/>
          </p:cNvPicPr>
          <p:nvPr/>
        </p:nvPicPr>
        <p:blipFill>
          <a:blip r:embed="rId3"/>
          <a:stretch>
            <a:fillRect/>
          </a:stretch>
        </p:blipFill>
        <p:spPr>
          <a:xfrm>
            <a:off x="7155631" y="4073469"/>
            <a:ext cx="3936439" cy="2784531"/>
          </a:xfrm>
          <a:prstGeom prst="rect">
            <a:avLst/>
          </a:prstGeom>
        </p:spPr>
      </p:pic>
      <p:pic>
        <p:nvPicPr>
          <p:cNvPr id="4" name="Image 3">
            <a:extLst>
              <a:ext uri="{FF2B5EF4-FFF2-40B4-BE49-F238E27FC236}">
                <a16:creationId xmlns:a16="http://schemas.microsoft.com/office/drawing/2014/main" id="{D2259A32-F3E2-40C1-B0FF-5E9EAEE8CE8F}"/>
              </a:ext>
            </a:extLst>
          </p:cNvPr>
          <p:cNvPicPr>
            <a:picLocks noChangeAspect="1"/>
          </p:cNvPicPr>
          <p:nvPr/>
        </p:nvPicPr>
        <p:blipFill>
          <a:blip r:embed="rId4"/>
          <a:stretch>
            <a:fillRect/>
          </a:stretch>
        </p:blipFill>
        <p:spPr>
          <a:xfrm>
            <a:off x="7730506" y="0"/>
            <a:ext cx="4397904" cy="4073469"/>
          </a:xfrm>
          <a:prstGeom prst="rect">
            <a:avLst/>
          </a:prstGeom>
        </p:spPr>
      </p:pic>
    </p:spTree>
    <p:extLst>
      <p:ext uri="{BB962C8B-B14F-4D97-AF65-F5344CB8AC3E}">
        <p14:creationId xmlns:p14="http://schemas.microsoft.com/office/powerpoint/2010/main" val="792229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E007A38-FFB8-4F42-9A67-84D4E22600D8}"/>
              </a:ext>
            </a:extLst>
          </p:cNvPr>
          <p:cNvPicPr>
            <a:picLocks noChangeAspect="1"/>
          </p:cNvPicPr>
          <p:nvPr/>
        </p:nvPicPr>
        <p:blipFill>
          <a:blip r:embed="rId2"/>
          <a:stretch>
            <a:fillRect/>
          </a:stretch>
        </p:blipFill>
        <p:spPr>
          <a:xfrm>
            <a:off x="107674" y="-3118"/>
            <a:ext cx="11976652" cy="6861118"/>
          </a:xfrm>
          <a:prstGeom prst="rect">
            <a:avLst/>
          </a:prstGeom>
        </p:spPr>
      </p:pic>
    </p:spTree>
    <p:extLst>
      <p:ext uri="{BB962C8B-B14F-4D97-AF65-F5344CB8AC3E}">
        <p14:creationId xmlns:p14="http://schemas.microsoft.com/office/powerpoint/2010/main" val="1811425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FD4F69-B4BB-4FC7-92C6-3AF7DF08D91A}"/>
              </a:ext>
            </a:extLst>
          </p:cNvPr>
          <p:cNvSpPr>
            <a:spLocks noGrp="1"/>
          </p:cNvSpPr>
          <p:nvPr>
            <p:ph type="title"/>
          </p:nvPr>
        </p:nvSpPr>
        <p:spPr>
          <a:xfrm>
            <a:off x="609600" y="274638"/>
            <a:ext cx="10850217" cy="719275"/>
          </a:xfrm>
          <a:ln w="28575">
            <a:solidFill>
              <a:srgbClr val="009999"/>
            </a:solidFill>
          </a:ln>
        </p:spPr>
        <p:txBody>
          <a:bodyPr>
            <a:normAutofit fontScale="90000"/>
          </a:bodyPr>
          <a:lstStyle/>
          <a:p>
            <a:r>
              <a:rPr lang="fr-FR" b="1" dirty="0">
                <a:solidFill>
                  <a:srgbClr val="009999"/>
                </a:solidFill>
              </a:rPr>
              <a:t>Recevabilité</a:t>
            </a:r>
            <a:endParaRPr lang="fr-BE" b="1" dirty="0">
              <a:solidFill>
                <a:srgbClr val="009999"/>
              </a:solidFill>
            </a:endParaRPr>
          </a:p>
        </p:txBody>
      </p:sp>
      <p:sp>
        <p:nvSpPr>
          <p:cNvPr id="21" name="Rectangle 20">
            <a:extLst>
              <a:ext uri="{FF2B5EF4-FFF2-40B4-BE49-F238E27FC236}">
                <a16:creationId xmlns:a16="http://schemas.microsoft.com/office/drawing/2014/main" id="{A3A5C522-54F5-4BA6-8C08-5D9815E574B0}"/>
              </a:ext>
            </a:extLst>
          </p:cNvPr>
          <p:cNvSpPr/>
          <p:nvPr/>
        </p:nvSpPr>
        <p:spPr>
          <a:xfrm>
            <a:off x="162869" y="1116406"/>
            <a:ext cx="11586703" cy="5427704"/>
          </a:xfrm>
          <a:prstGeom prst="rect">
            <a:avLst/>
          </a:prstGeom>
        </p:spPr>
        <p:txBody>
          <a:bodyPr wrap="square">
            <a:spAutoFit/>
          </a:bodyPr>
          <a:lstStyle/>
          <a:p>
            <a:pPr marL="798513" marR="3387" lvl="2" indent="-457200" algn="l" defTabSz="609630" rtl="0" eaLnBrk="1" fontAlgn="auto" latinLnBrk="0" hangingPunct="1">
              <a:lnSpc>
                <a:spcPct val="122200"/>
              </a:lnSpc>
              <a:spcBef>
                <a:spcPts val="63"/>
              </a:spcBef>
              <a:spcAft>
                <a:spcPts val="0"/>
              </a:spcAft>
              <a:buClr>
                <a:srgbClr val="4AAF21"/>
              </a:buClr>
              <a:buSzTx/>
              <a:buFont typeface="Wingdings" panose="05000000000000000000" pitchFamily="2" charset="2"/>
              <a:buChar char="ü"/>
              <a:tabLst/>
              <a:defRPr/>
            </a:pPr>
            <a:r>
              <a:rPr lang="fr-FR" sz="2800" dirty="0">
                <a:solidFill>
                  <a:prstClr val="black"/>
                </a:solidFill>
                <a:latin typeface="Calibri"/>
              </a:rPr>
              <a:t>(1) </a:t>
            </a:r>
            <a:r>
              <a:rPr kumimoji="0" lang="fr-FR" sz="2800" b="0" i="0" u="none" strike="noStrike" kern="1200" cap="none" spc="0" normalizeH="0" baseline="0" noProof="0" dirty="0">
                <a:ln>
                  <a:noFill/>
                </a:ln>
                <a:solidFill>
                  <a:prstClr val="black"/>
                </a:solidFill>
                <a:effectLst/>
                <a:uLnTx/>
                <a:uFillTx/>
                <a:latin typeface="Calibri"/>
                <a:ea typeface="+mn-ea"/>
                <a:cs typeface="+mn-cs"/>
              </a:rPr>
              <a:t>Être déposé dans les délais </a:t>
            </a:r>
          </a:p>
          <a:p>
            <a:pPr marL="798513" marR="3387" lvl="2" indent="-457200" algn="l" defTabSz="609630" rtl="0" eaLnBrk="1" fontAlgn="auto" latinLnBrk="0" hangingPunct="1">
              <a:lnSpc>
                <a:spcPct val="122200"/>
              </a:lnSpc>
              <a:spcBef>
                <a:spcPts val="63"/>
              </a:spcBef>
              <a:spcAft>
                <a:spcPts val="0"/>
              </a:spcAft>
              <a:buClr>
                <a:srgbClr val="4AAF21"/>
              </a:buClr>
              <a:buSzTx/>
              <a:buFont typeface="Wingdings" panose="05000000000000000000" pitchFamily="2" charset="2"/>
              <a:buChar char="ü"/>
              <a:tabLst/>
              <a:defRPr/>
            </a:pPr>
            <a:r>
              <a:rPr lang="fr-FR" sz="2800" dirty="0">
                <a:solidFill>
                  <a:prstClr val="black"/>
                </a:solidFill>
                <a:latin typeface="Calibri"/>
              </a:rPr>
              <a:t>(2-3) Porteur de projet</a:t>
            </a:r>
          </a:p>
          <a:p>
            <a:pPr marL="798513" marR="3387" lvl="2" indent="-457200" algn="l" defTabSz="609630" rtl="0" eaLnBrk="1" fontAlgn="auto" latinLnBrk="0" hangingPunct="1">
              <a:lnSpc>
                <a:spcPct val="122200"/>
              </a:lnSpc>
              <a:spcBef>
                <a:spcPts val="63"/>
              </a:spcBef>
              <a:spcAft>
                <a:spcPts val="0"/>
              </a:spcAft>
              <a:buClr>
                <a:srgbClr val="4AAF21"/>
              </a:buClr>
              <a:buSzTx/>
              <a:buFont typeface="Wingdings" panose="05000000000000000000" pitchFamily="2" charset="2"/>
              <a:buChar char="ü"/>
              <a:tabLst/>
              <a:defRPr/>
            </a:pPr>
            <a:r>
              <a:rPr lang="fr-FR" sz="2800" dirty="0">
                <a:solidFill>
                  <a:prstClr val="black"/>
                </a:solidFill>
                <a:latin typeface="Calibri"/>
              </a:rPr>
              <a:t>(4) Respect de la localisation</a:t>
            </a:r>
            <a:endParaRPr kumimoji="0" lang="fr-FR" sz="2800" b="0" i="0" u="none" strike="noStrike" kern="1200" cap="none" spc="0" normalizeH="0" baseline="0" noProof="0" dirty="0">
              <a:ln>
                <a:noFill/>
              </a:ln>
              <a:solidFill>
                <a:prstClr val="black"/>
              </a:solidFill>
              <a:effectLst/>
              <a:uLnTx/>
              <a:uFillTx/>
              <a:latin typeface="Calibri"/>
              <a:ea typeface="+mn-ea"/>
              <a:cs typeface="+mn-cs"/>
            </a:endParaRPr>
          </a:p>
          <a:p>
            <a:pPr marL="627063" marR="3387" lvl="2" indent="-285750" algn="l" defTabSz="609630" rtl="0" eaLnBrk="1" fontAlgn="auto" latinLnBrk="0" hangingPunct="1">
              <a:lnSpc>
                <a:spcPct val="122200"/>
              </a:lnSpc>
              <a:spcBef>
                <a:spcPts val="63"/>
              </a:spcBef>
              <a:spcAft>
                <a:spcPts val="0"/>
              </a:spcAft>
              <a:buClrTx/>
              <a:buSzTx/>
              <a:buFont typeface="Wingdings" panose="05000000000000000000" pitchFamily="2" charset="2"/>
              <a:buChar char="Ø"/>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   (5) Intérêt général </a:t>
            </a:r>
          </a:p>
          <a:p>
            <a:pPr marL="627063" marR="3387" lvl="2" indent="-285750" algn="l" defTabSz="609630" rtl="0" eaLnBrk="1" fontAlgn="auto" latinLnBrk="0" hangingPunct="1">
              <a:lnSpc>
                <a:spcPct val="122200"/>
              </a:lnSpc>
              <a:spcBef>
                <a:spcPts val="63"/>
              </a:spcBef>
              <a:spcAft>
                <a:spcPts val="0"/>
              </a:spcAft>
              <a:buClrTx/>
              <a:buSzTx/>
              <a:buFont typeface="Wingdings" panose="05000000000000000000" pitchFamily="2" charset="2"/>
              <a:buChar char="Ø"/>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   (6) Caractère durable</a:t>
            </a:r>
          </a:p>
          <a:p>
            <a:pPr marL="684213" marR="3387" lvl="2" indent="-342900" algn="l" defTabSz="609630" rtl="0" eaLnBrk="1" fontAlgn="auto" latinLnBrk="0" hangingPunct="1">
              <a:lnSpc>
                <a:spcPct val="122200"/>
              </a:lnSpc>
              <a:spcBef>
                <a:spcPts val="63"/>
              </a:spcBef>
              <a:spcAft>
                <a:spcPts val="0"/>
              </a:spcAft>
              <a:buClr>
                <a:srgbClr val="4AAF21"/>
              </a:buClr>
              <a:buSzTx/>
              <a:buFont typeface="Wingdings" panose="05000000000000000000" pitchFamily="2" charset="2"/>
              <a:buChar char="ü"/>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   (7) Spécifie qui réalise le projet</a:t>
            </a:r>
          </a:p>
          <a:p>
            <a:pPr marL="684213" marR="3387" lvl="2" indent="-342900" defTabSz="609630">
              <a:lnSpc>
                <a:spcPct val="122200"/>
              </a:lnSpc>
              <a:spcBef>
                <a:spcPts val="63"/>
              </a:spcBef>
              <a:buClr>
                <a:srgbClr val="4AAF21"/>
              </a:buClr>
              <a:buFont typeface="Wingdings" panose="05000000000000000000" pitchFamily="2" charset="2"/>
              <a:buChar char="ü"/>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   (8) Respecte la limite budgétaire (10.000€)</a:t>
            </a:r>
          </a:p>
          <a:p>
            <a:pPr marL="627063" marR="3387" lvl="2" indent="-285750" defTabSz="609630">
              <a:lnSpc>
                <a:spcPct val="122200"/>
              </a:lnSpc>
              <a:spcBef>
                <a:spcPts val="63"/>
              </a:spcBef>
              <a:buFont typeface="Wingdings" panose="05000000000000000000" pitchFamily="2" charset="2"/>
              <a:buChar char="Ø"/>
              <a:defRPr/>
            </a:pPr>
            <a:r>
              <a:rPr lang="fr-FR" sz="2800" dirty="0">
                <a:solidFill>
                  <a:prstClr val="black"/>
                </a:solidFill>
                <a:latin typeface="Calibri"/>
              </a:rPr>
              <a:t>   (9) Budget réaliste</a:t>
            </a:r>
          </a:p>
          <a:p>
            <a:pPr marL="798513" marR="3387" lvl="2" indent="-457200" defTabSz="609630">
              <a:lnSpc>
                <a:spcPct val="122200"/>
              </a:lnSpc>
              <a:spcBef>
                <a:spcPts val="63"/>
              </a:spcBef>
              <a:buClr>
                <a:srgbClr val="4AAF21"/>
              </a:buClr>
              <a:buFont typeface="Wingdings" panose="05000000000000000000" pitchFamily="2" charset="2"/>
              <a:buChar char="ü"/>
              <a:defRPr/>
            </a:pPr>
            <a:r>
              <a:rPr lang="fr-FR" sz="2800" dirty="0">
                <a:solidFill>
                  <a:prstClr val="black"/>
                </a:solidFill>
                <a:latin typeface="Calibri"/>
              </a:rPr>
              <a:t>   (10) Dépenses matérielles, pas de dépenses de fonctionnement</a:t>
            </a:r>
          </a:p>
          <a:p>
            <a:pPr marL="798513" marR="3387" lvl="2" indent="-457200" defTabSz="609630">
              <a:lnSpc>
                <a:spcPct val="122200"/>
              </a:lnSpc>
              <a:spcBef>
                <a:spcPts val="63"/>
              </a:spcBef>
              <a:buClr>
                <a:srgbClr val="4AAF21"/>
              </a:buClr>
              <a:buFont typeface="Wingdings" panose="05000000000000000000" pitchFamily="2" charset="2"/>
              <a:buChar char="ü"/>
              <a:defRPr/>
            </a:pPr>
            <a:r>
              <a:rPr lang="fr-FR" sz="2800" dirty="0">
                <a:solidFill>
                  <a:prstClr val="black"/>
                </a:solidFill>
              </a:rPr>
              <a:t>   (11) Répondre à au moins 1 objectif du PCDR</a:t>
            </a:r>
            <a:endParaRPr kumimoji="0" lang="fr-FR"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8788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8D8CFED-141F-4C10-B7F5-A3081DB31B6D}"/>
              </a:ext>
            </a:extLst>
          </p:cNvPr>
          <p:cNvSpPr txBox="1"/>
          <p:nvPr/>
        </p:nvSpPr>
        <p:spPr>
          <a:xfrm>
            <a:off x="2188016" y="38967"/>
            <a:ext cx="7911548" cy="1754326"/>
          </a:xfrm>
          <a:prstGeom prst="rect">
            <a:avLst/>
          </a:prstGeom>
          <a:noFill/>
        </p:spPr>
        <p:txBody>
          <a:bodyPr wrap="square" rtlCol="0">
            <a:spAutoFit/>
          </a:bodyPr>
          <a:lstStyle/>
          <a:p>
            <a:pPr algn="ctr"/>
            <a:r>
              <a:rPr lang="fr-BE" sz="3600" b="1" dirty="0"/>
              <a:t>2. Reconstruction et remise en fonction d'une fontaine rue Jean-Théodore Jacques à Dochamps</a:t>
            </a:r>
          </a:p>
        </p:txBody>
      </p:sp>
      <p:sp>
        <p:nvSpPr>
          <p:cNvPr id="4" name="ZoneTexte 3">
            <a:extLst>
              <a:ext uri="{FF2B5EF4-FFF2-40B4-BE49-F238E27FC236}">
                <a16:creationId xmlns:a16="http://schemas.microsoft.com/office/drawing/2014/main" id="{CECE0C01-383E-468C-861B-7BE43C3885A7}"/>
              </a:ext>
            </a:extLst>
          </p:cNvPr>
          <p:cNvSpPr txBox="1"/>
          <p:nvPr/>
        </p:nvSpPr>
        <p:spPr>
          <a:xfrm>
            <a:off x="116423" y="1270073"/>
            <a:ext cx="2071593" cy="523220"/>
          </a:xfrm>
          <a:prstGeom prst="rect">
            <a:avLst/>
          </a:prstGeom>
          <a:noFill/>
        </p:spPr>
        <p:txBody>
          <a:bodyPr wrap="none" rtlCol="0">
            <a:spAutoFit/>
          </a:bodyPr>
          <a:lstStyle/>
          <a:p>
            <a:r>
              <a:rPr lang="fr-BE" sz="2800" b="1" u="sng" dirty="0"/>
              <a:t>Description :</a:t>
            </a:r>
          </a:p>
        </p:txBody>
      </p:sp>
      <p:sp>
        <p:nvSpPr>
          <p:cNvPr id="2" name="ZoneTexte 1">
            <a:extLst>
              <a:ext uri="{FF2B5EF4-FFF2-40B4-BE49-F238E27FC236}">
                <a16:creationId xmlns:a16="http://schemas.microsoft.com/office/drawing/2014/main" id="{FFBCB7E3-5AAC-4D5E-9D71-63B239D28ACB}"/>
              </a:ext>
            </a:extLst>
          </p:cNvPr>
          <p:cNvSpPr txBox="1"/>
          <p:nvPr/>
        </p:nvSpPr>
        <p:spPr>
          <a:xfrm>
            <a:off x="1" y="1793293"/>
            <a:ext cx="12192000" cy="1569660"/>
          </a:xfrm>
          <a:prstGeom prst="rect">
            <a:avLst/>
          </a:prstGeom>
          <a:noFill/>
        </p:spPr>
        <p:txBody>
          <a:bodyPr wrap="square" rtlCol="0">
            <a:spAutoFit/>
          </a:bodyPr>
          <a:lstStyle/>
          <a:p>
            <a:r>
              <a:rPr lang="fr-BE" sz="2400" dirty="0"/>
              <a:t>Le projet consiste à reconstruire et remettre en fonction la fontaine disparue qui se situait rue Jean-Théodore Jacques, à proximité directe de la chapelle Collard. Nous avons la preuve de l’existence de cette fontaine via une ancienne carte postale présentant une vue de cet espace. Il en subsiste uniquement des bacs qui nécessitent également d’être réparés.</a:t>
            </a:r>
          </a:p>
        </p:txBody>
      </p:sp>
      <p:sp>
        <p:nvSpPr>
          <p:cNvPr id="6" name="ZoneTexte 5">
            <a:extLst>
              <a:ext uri="{FF2B5EF4-FFF2-40B4-BE49-F238E27FC236}">
                <a16:creationId xmlns:a16="http://schemas.microsoft.com/office/drawing/2014/main" id="{4BB1DEDD-4BB7-4116-9B19-2C61896E6348}"/>
              </a:ext>
            </a:extLst>
          </p:cNvPr>
          <p:cNvSpPr txBox="1"/>
          <p:nvPr/>
        </p:nvSpPr>
        <p:spPr>
          <a:xfrm>
            <a:off x="1" y="3356541"/>
            <a:ext cx="12192000" cy="3293209"/>
          </a:xfrm>
          <a:prstGeom prst="rect">
            <a:avLst/>
          </a:prstGeom>
          <a:noFill/>
        </p:spPr>
        <p:txBody>
          <a:bodyPr wrap="square" rtlCol="0">
            <a:spAutoFit/>
          </a:bodyPr>
          <a:lstStyle/>
          <a:p>
            <a:r>
              <a:rPr lang="fr-BE" sz="2800" b="1" u="sng" dirty="0"/>
              <a:t>Les objectifs :</a:t>
            </a:r>
          </a:p>
          <a:p>
            <a:endParaRPr lang="fr-BE" sz="1200" u="sng" dirty="0"/>
          </a:p>
          <a:p>
            <a:pPr marL="342900" indent="-342900">
              <a:buFont typeface="+mj-lt"/>
              <a:buAutoNum type="arabicPeriod"/>
            </a:pPr>
            <a:r>
              <a:rPr lang="fr-BE" sz="2400" dirty="0"/>
              <a:t>Faire renaître un élément historique du petit patrimoine disparu de notre village.</a:t>
            </a:r>
          </a:p>
          <a:p>
            <a:pPr marL="342900" indent="-342900">
              <a:buFont typeface="+mj-lt"/>
              <a:buAutoNum type="arabicPeriod"/>
            </a:pPr>
            <a:r>
              <a:rPr lang="fr-BE" sz="2400" dirty="0"/>
              <a:t>Apporter un attrait touristique et architectural supplémentaire à ce coin du village.</a:t>
            </a:r>
          </a:p>
          <a:p>
            <a:pPr marL="342900" indent="-342900">
              <a:buFont typeface="+mj-lt"/>
              <a:buAutoNum type="arabicPeriod"/>
            </a:pPr>
            <a:r>
              <a:rPr lang="fr-BE" sz="2400" dirty="0"/>
              <a:t>Compléter la voie symbolique des points d’eau du village que constituent les rues du lavoir et des fontaines.</a:t>
            </a:r>
          </a:p>
          <a:p>
            <a:pPr marL="342900" indent="-342900">
              <a:buFont typeface="+mj-lt"/>
              <a:buAutoNum type="arabicPeriod"/>
            </a:pPr>
            <a:r>
              <a:rPr lang="fr-BE" sz="2400" dirty="0"/>
              <a:t>Créer un nouveau petit espace de convivialité dans le village comme le sont déjà le lavoir, la fontaine de la rue des Fontaines et la place.</a:t>
            </a:r>
          </a:p>
          <a:p>
            <a:pPr marL="342900" indent="-342900">
              <a:buFont typeface="+mj-lt"/>
              <a:buAutoNum type="arabicPeriod"/>
            </a:pPr>
            <a:r>
              <a:rPr lang="fr-BE" sz="2400" dirty="0"/>
              <a:t>Redonner aux bacs d’eau leur vraie fonction, à savoir accueillir l’eau de la fontaine.</a:t>
            </a:r>
            <a:endParaRPr lang="fr-BE" dirty="0"/>
          </a:p>
        </p:txBody>
      </p:sp>
    </p:spTree>
    <p:extLst>
      <p:ext uri="{BB962C8B-B14F-4D97-AF65-F5344CB8AC3E}">
        <p14:creationId xmlns:p14="http://schemas.microsoft.com/office/powerpoint/2010/main" val="290231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BE2EBDA-23B1-4ED9-8F35-570A8A0B2876}"/>
              </a:ext>
            </a:extLst>
          </p:cNvPr>
          <p:cNvPicPr>
            <a:picLocks noChangeAspect="1"/>
          </p:cNvPicPr>
          <p:nvPr/>
        </p:nvPicPr>
        <p:blipFill>
          <a:blip r:embed="rId2"/>
          <a:stretch>
            <a:fillRect/>
          </a:stretch>
        </p:blipFill>
        <p:spPr>
          <a:xfrm>
            <a:off x="715618" y="0"/>
            <a:ext cx="10927269" cy="6858000"/>
          </a:xfrm>
          <a:prstGeom prst="rect">
            <a:avLst/>
          </a:prstGeom>
        </p:spPr>
      </p:pic>
    </p:spTree>
    <p:extLst>
      <p:ext uri="{BB962C8B-B14F-4D97-AF65-F5344CB8AC3E}">
        <p14:creationId xmlns:p14="http://schemas.microsoft.com/office/powerpoint/2010/main" val="3572801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DC83AF-D334-4608-B7E1-8D5E6FF7FC25}"/>
              </a:ext>
            </a:extLst>
          </p:cNvPr>
          <p:cNvSpPr/>
          <p:nvPr/>
        </p:nvSpPr>
        <p:spPr>
          <a:xfrm>
            <a:off x="0" y="84232"/>
            <a:ext cx="12192000" cy="2062103"/>
          </a:xfrm>
          <a:prstGeom prst="rect">
            <a:avLst/>
          </a:prstGeom>
        </p:spPr>
        <p:txBody>
          <a:bodyPr wrap="square">
            <a:spAutoFit/>
          </a:bodyPr>
          <a:lstStyle/>
          <a:p>
            <a:r>
              <a:rPr lang="fr-BE" sz="3200" b="1" dirty="0">
                <a:solidFill>
                  <a:srgbClr val="000000"/>
                </a:solidFill>
                <a:latin typeface="Public Sans"/>
              </a:rPr>
              <a:t>En quoi le projet s’inscrit-il dans les objectifs du PCDR ?</a:t>
            </a:r>
          </a:p>
          <a:p>
            <a:endParaRPr lang="fr-BE" sz="1200" dirty="0">
              <a:solidFill>
                <a:srgbClr val="000000"/>
              </a:solidFill>
              <a:latin typeface="Public Sans"/>
            </a:endParaRPr>
          </a:p>
          <a:p>
            <a:r>
              <a:rPr lang="fr-BE" sz="2800" dirty="0">
                <a:solidFill>
                  <a:srgbClr val="000000"/>
                </a:solidFill>
                <a:latin typeface="Public Sans"/>
              </a:rPr>
              <a:t>Ce projet correspond à l’objectif « Conserver ou accroître la qualité architecturale du bâti des villages ainsi que du petit patrimoine » qui fait partie du pilier « Habiter à Manhay » de la partie III du PCDR.</a:t>
            </a:r>
            <a:endParaRPr lang="fr-BE" sz="2800" b="0" i="0" dirty="0">
              <a:solidFill>
                <a:srgbClr val="000000"/>
              </a:solidFill>
              <a:effectLst/>
              <a:latin typeface="Public Sans"/>
            </a:endParaRPr>
          </a:p>
        </p:txBody>
      </p:sp>
      <p:sp>
        <p:nvSpPr>
          <p:cNvPr id="7" name="ZoneTexte 6">
            <a:extLst>
              <a:ext uri="{FF2B5EF4-FFF2-40B4-BE49-F238E27FC236}">
                <a16:creationId xmlns:a16="http://schemas.microsoft.com/office/drawing/2014/main" id="{65ED5974-A601-4723-A380-20BC8EF74DD8}"/>
              </a:ext>
            </a:extLst>
          </p:cNvPr>
          <p:cNvSpPr txBox="1"/>
          <p:nvPr/>
        </p:nvSpPr>
        <p:spPr>
          <a:xfrm>
            <a:off x="0" y="2567792"/>
            <a:ext cx="12192000" cy="3877985"/>
          </a:xfrm>
          <a:prstGeom prst="rect">
            <a:avLst/>
          </a:prstGeom>
          <a:noFill/>
        </p:spPr>
        <p:txBody>
          <a:bodyPr wrap="square" rtlCol="0">
            <a:spAutoFit/>
          </a:bodyPr>
          <a:lstStyle/>
          <a:p>
            <a:r>
              <a:rPr lang="fr-BE" sz="3200" b="1" dirty="0"/>
              <a:t>Quels effets </a:t>
            </a:r>
            <a:r>
              <a:rPr lang="fr-BE" sz="3200" b="1" u="sng" dirty="0"/>
              <a:t>d’intérêt général </a:t>
            </a:r>
            <a:r>
              <a:rPr lang="fr-BE" sz="3200" b="1" dirty="0"/>
              <a:t>sont attendus pour la population via la réalisation du projet ?</a:t>
            </a:r>
          </a:p>
          <a:p>
            <a:endParaRPr lang="fr-BE" sz="1400" dirty="0"/>
          </a:p>
          <a:p>
            <a:pPr marL="1257300" lvl="2" indent="-342900">
              <a:buFont typeface="Arial" panose="020B0604020202020204" pitchFamily="34" charset="0"/>
              <a:buChar char="•"/>
            </a:pPr>
            <a:r>
              <a:rPr lang="fr-BE" sz="2800" dirty="0"/>
              <a:t>Un intérêt accru des habitants pour cet espace du village.</a:t>
            </a:r>
          </a:p>
          <a:p>
            <a:pPr marL="1257300" lvl="2" indent="-342900">
              <a:buFont typeface="Arial" panose="020B0604020202020204" pitchFamily="34" charset="0"/>
              <a:buChar char="•"/>
            </a:pPr>
            <a:r>
              <a:rPr lang="fr-BE" sz="2800" dirty="0"/>
              <a:t>Un intérêt accru des villageois pour leur petit patrimoine.</a:t>
            </a:r>
          </a:p>
          <a:p>
            <a:pPr marL="1257300" lvl="2" indent="-342900">
              <a:buFont typeface="Arial" panose="020B0604020202020204" pitchFamily="34" charset="0"/>
              <a:buChar char="•"/>
            </a:pPr>
            <a:r>
              <a:rPr lang="fr-BE" sz="2800" dirty="0"/>
              <a:t>Une identité villageoise liée à l’eau renforcée.</a:t>
            </a:r>
          </a:p>
          <a:p>
            <a:pPr marL="1257300" lvl="2" indent="-342900">
              <a:buFont typeface="Arial" panose="020B0604020202020204" pitchFamily="34" charset="0"/>
              <a:buChar char="•"/>
            </a:pPr>
            <a:r>
              <a:rPr lang="fr-BE" sz="2800" dirty="0"/>
              <a:t>Une attractivité touristique accrue grâce à un patrimoine restauré et mis en valeur.</a:t>
            </a:r>
          </a:p>
          <a:p>
            <a:pPr marL="1257300" lvl="2" indent="-342900">
              <a:buFont typeface="Arial" panose="020B0604020202020204" pitchFamily="34" charset="0"/>
              <a:buChar char="•"/>
            </a:pPr>
            <a:r>
              <a:rPr lang="fr-BE" sz="2800" dirty="0"/>
              <a:t>Un espace qui crée du lien social par son aspect accueillant.</a:t>
            </a:r>
          </a:p>
        </p:txBody>
      </p:sp>
    </p:spTree>
    <p:extLst>
      <p:ext uri="{BB962C8B-B14F-4D97-AF65-F5344CB8AC3E}">
        <p14:creationId xmlns:p14="http://schemas.microsoft.com/office/powerpoint/2010/main" val="2553308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865061-7A52-431E-B4BC-EB95F7C8FAFB}"/>
              </a:ext>
            </a:extLst>
          </p:cNvPr>
          <p:cNvSpPr/>
          <p:nvPr/>
        </p:nvSpPr>
        <p:spPr>
          <a:xfrm>
            <a:off x="0" y="227377"/>
            <a:ext cx="12192000" cy="2169825"/>
          </a:xfrm>
          <a:prstGeom prst="rect">
            <a:avLst/>
          </a:prstGeom>
        </p:spPr>
        <p:txBody>
          <a:bodyPr wrap="square">
            <a:spAutoFit/>
          </a:bodyPr>
          <a:lstStyle/>
          <a:p>
            <a:r>
              <a:rPr lang="fr-BE" sz="2800" b="1" dirty="0">
                <a:solidFill>
                  <a:srgbClr val="000000"/>
                </a:solidFill>
                <a:latin typeface="Public Sans"/>
              </a:rPr>
              <a:t>Localisation du projet :</a:t>
            </a:r>
          </a:p>
          <a:p>
            <a:endParaRPr lang="fr-BE" sz="1100" dirty="0">
              <a:solidFill>
                <a:srgbClr val="000000"/>
              </a:solidFill>
              <a:latin typeface="Public Sans"/>
            </a:endParaRPr>
          </a:p>
          <a:p>
            <a:r>
              <a:rPr lang="fr-BE" sz="2400" dirty="0">
                <a:solidFill>
                  <a:srgbClr val="000000"/>
                </a:solidFill>
                <a:latin typeface="Public Sans"/>
              </a:rPr>
              <a:t>L’espace concerné par ce projet se trouve au croisement des rues Jean-Théodore Jacques et du lavoir, sur la parcelle MANHAY 2 DIV/DOCHAMPS/606D2. Informations prises auprès de l’urbanisme, cette parcelle est bien une propriété communale.</a:t>
            </a:r>
          </a:p>
          <a:p>
            <a:r>
              <a:rPr lang="fr-BE" sz="2400" dirty="0">
                <a:solidFill>
                  <a:srgbClr val="000000"/>
                </a:solidFill>
                <a:latin typeface="Public Sans"/>
              </a:rPr>
              <a:t>Ce projet répond donc bien au critère de l’article 4 du règlement du budget participatif.</a:t>
            </a:r>
            <a:endParaRPr lang="fr-BE" sz="2400" b="0" i="0" dirty="0">
              <a:solidFill>
                <a:srgbClr val="000000"/>
              </a:solidFill>
              <a:effectLst/>
              <a:latin typeface="Public Sans"/>
            </a:endParaRPr>
          </a:p>
        </p:txBody>
      </p:sp>
      <p:pic>
        <p:nvPicPr>
          <p:cNvPr id="3" name="Image 2">
            <a:extLst>
              <a:ext uri="{FF2B5EF4-FFF2-40B4-BE49-F238E27FC236}">
                <a16:creationId xmlns:a16="http://schemas.microsoft.com/office/drawing/2014/main" id="{7B391649-9BDD-4ED5-85A1-8D5A2ECA6B42}"/>
              </a:ext>
            </a:extLst>
          </p:cNvPr>
          <p:cNvPicPr>
            <a:picLocks noChangeAspect="1"/>
          </p:cNvPicPr>
          <p:nvPr/>
        </p:nvPicPr>
        <p:blipFill>
          <a:blip r:embed="rId2"/>
          <a:stretch>
            <a:fillRect/>
          </a:stretch>
        </p:blipFill>
        <p:spPr>
          <a:xfrm>
            <a:off x="0" y="2626980"/>
            <a:ext cx="6258798" cy="3667637"/>
          </a:xfrm>
          <a:prstGeom prst="rect">
            <a:avLst/>
          </a:prstGeom>
        </p:spPr>
      </p:pic>
      <p:pic>
        <p:nvPicPr>
          <p:cNvPr id="4" name="Image 3">
            <a:extLst>
              <a:ext uri="{FF2B5EF4-FFF2-40B4-BE49-F238E27FC236}">
                <a16:creationId xmlns:a16="http://schemas.microsoft.com/office/drawing/2014/main" id="{DDB401AC-D5DC-41C8-B0C0-1D797474F255}"/>
              </a:ext>
            </a:extLst>
          </p:cNvPr>
          <p:cNvPicPr>
            <a:picLocks noChangeAspect="1"/>
          </p:cNvPicPr>
          <p:nvPr/>
        </p:nvPicPr>
        <p:blipFill>
          <a:blip r:embed="rId3"/>
          <a:stretch>
            <a:fillRect/>
          </a:stretch>
        </p:blipFill>
        <p:spPr>
          <a:xfrm>
            <a:off x="0" y="2397202"/>
            <a:ext cx="9904320" cy="4460798"/>
          </a:xfrm>
          <a:prstGeom prst="rect">
            <a:avLst/>
          </a:prstGeom>
        </p:spPr>
      </p:pic>
    </p:spTree>
    <p:extLst>
      <p:ext uri="{BB962C8B-B14F-4D97-AF65-F5344CB8AC3E}">
        <p14:creationId xmlns:p14="http://schemas.microsoft.com/office/powerpoint/2010/main" val="188006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4204958" y="27967"/>
            <a:ext cx="3358613" cy="707886"/>
          </a:xfrm>
          <a:prstGeom prst="rect">
            <a:avLst/>
          </a:prstGeom>
          <a:noFill/>
        </p:spPr>
        <p:txBody>
          <a:bodyPr wrap="none" rtlCol="0">
            <a:spAutoFit/>
          </a:bodyPr>
          <a:lstStyle>
            <a:defPPr>
              <a:defRPr lang="fr-FR"/>
            </a:defPPr>
            <a:lvl1pPr algn="ctr">
              <a:defRPr sz="5400" i="1">
                <a:solidFill>
                  <a:srgbClr val="FFFFFF"/>
                </a:solidFill>
                <a:effectLst>
                  <a:outerShdw blurRad="38100" dist="38100" dir="2700000" algn="tl">
                    <a:srgbClr val="000000">
                      <a:alpha val="43137"/>
                    </a:srgbClr>
                  </a:outerShdw>
                </a:effectLst>
                <a:latin typeface="+mj-lt"/>
                <a:cs typeface="Aharoni" panose="02010803020104030203" pitchFamily="2" charset="-79"/>
              </a:defRPr>
            </a:lvl1pPr>
          </a:lstStyle>
          <a:p>
            <a:r>
              <a:rPr lang="fr-BE" sz="4000" dirty="0">
                <a:solidFill>
                  <a:srgbClr val="004821"/>
                </a:solidFill>
                <a:effectLst/>
              </a:rPr>
              <a:t>Ordre du jour</a:t>
            </a:r>
          </a:p>
        </p:txBody>
      </p:sp>
      <p:grpSp>
        <p:nvGrpSpPr>
          <p:cNvPr id="15" name="Group 18"/>
          <p:cNvGrpSpPr>
            <a:grpSpLocks/>
          </p:cNvGrpSpPr>
          <p:nvPr/>
        </p:nvGrpSpPr>
        <p:grpSpPr bwMode="auto">
          <a:xfrm>
            <a:off x="508194" y="606830"/>
            <a:ext cx="1143000" cy="6092119"/>
            <a:chOff x="289" y="1212"/>
            <a:chExt cx="720" cy="2539"/>
          </a:xfrm>
        </p:grpSpPr>
        <p:sp>
          <p:nvSpPr>
            <p:cNvPr id="16" name="AutoShape 12"/>
            <p:cNvSpPr>
              <a:spLocks noChangeArrowheads="1"/>
            </p:cNvSpPr>
            <p:nvPr/>
          </p:nvSpPr>
          <p:spPr bwMode="auto">
            <a:xfrm>
              <a:off x="379" y="1431"/>
              <a:ext cx="166" cy="1991"/>
            </a:xfrm>
            <a:prstGeom prst="downArrow">
              <a:avLst>
                <a:gd name="adj1" fmla="val 50000"/>
                <a:gd name="adj2" fmla="val 93709"/>
              </a:avLst>
            </a:prstGeom>
            <a:solidFill>
              <a:srgbClr val="4AAF21"/>
            </a:solidFill>
            <a:ln w="9525">
              <a:solidFill>
                <a:srgbClr val="4AAF21"/>
              </a:solidFill>
              <a:miter lim="800000"/>
              <a:headEnd/>
              <a:tailEnd/>
            </a:ln>
          </p:spPr>
          <p:txBody>
            <a:bodyPr wrap="none" anchor="ct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ClrTx/>
                <a:buSzTx/>
                <a:buFontTx/>
                <a:buNone/>
              </a:pPr>
              <a:endParaRPr lang="fr-BE" altLang="fr-FR" sz="1800">
                <a:solidFill>
                  <a:srgbClr val="4AAF21"/>
                </a:solidFill>
                <a:latin typeface="Arial" panose="020B0604020202020204" pitchFamily="34" charset="0"/>
              </a:endParaRPr>
            </a:p>
          </p:txBody>
        </p:sp>
        <p:sp>
          <p:nvSpPr>
            <p:cNvPr id="17" name="Text Box 13"/>
            <p:cNvSpPr txBox="1">
              <a:spLocks noChangeArrowheads="1"/>
            </p:cNvSpPr>
            <p:nvPr/>
          </p:nvSpPr>
          <p:spPr bwMode="auto">
            <a:xfrm>
              <a:off x="289" y="1212"/>
              <a:ext cx="72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0">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50000"/>
                </a:spcBef>
                <a:buClrTx/>
                <a:buSzTx/>
                <a:buFontTx/>
                <a:buNone/>
              </a:pPr>
              <a:r>
                <a:rPr lang="fr-BE" altLang="fr-FR" dirty="0">
                  <a:solidFill>
                    <a:srgbClr val="000000"/>
                  </a:solidFill>
                  <a:latin typeface="FuturaTDem"/>
                </a:rPr>
                <a:t>20</a:t>
              </a:r>
              <a:r>
                <a:rPr lang="fr-BE" altLang="fr-FR" sz="1800" dirty="0">
                  <a:solidFill>
                    <a:srgbClr val="000000"/>
                  </a:solidFill>
                  <a:latin typeface="FuturaTDem"/>
                </a:rPr>
                <a:t>h</a:t>
              </a:r>
              <a:endParaRPr lang="fr-FR" altLang="fr-FR" sz="1800" dirty="0">
                <a:solidFill>
                  <a:srgbClr val="000000"/>
                </a:solidFill>
                <a:latin typeface="FuturaTDem"/>
              </a:endParaRPr>
            </a:p>
          </p:txBody>
        </p:sp>
        <p:sp>
          <p:nvSpPr>
            <p:cNvPr id="18" name="Text Box 14"/>
            <p:cNvSpPr txBox="1">
              <a:spLocks noChangeArrowheads="1"/>
            </p:cNvSpPr>
            <p:nvPr/>
          </p:nvSpPr>
          <p:spPr bwMode="auto">
            <a:xfrm>
              <a:off x="289" y="3532"/>
              <a:ext cx="72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0">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50000"/>
                </a:spcBef>
                <a:buClrTx/>
                <a:buSzTx/>
                <a:buFontTx/>
                <a:buNone/>
              </a:pPr>
              <a:r>
                <a:rPr lang="fr-BE" altLang="fr-FR" sz="1800" dirty="0">
                  <a:solidFill>
                    <a:srgbClr val="000000"/>
                  </a:solidFill>
                  <a:latin typeface="FuturaTDem"/>
                </a:rPr>
                <a:t>22h</a:t>
              </a:r>
              <a:endParaRPr lang="fr-FR" altLang="fr-FR" sz="1800" dirty="0">
                <a:solidFill>
                  <a:srgbClr val="000000"/>
                </a:solidFill>
                <a:latin typeface="FuturaTDem"/>
              </a:endParaRPr>
            </a:p>
          </p:txBody>
        </p:sp>
      </p:grpSp>
      <p:cxnSp>
        <p:nvCxnSpPr>
          <p:cNvPr id="19" name="Connecteur droit 18"/>
          <p:cNvCxnSpPr/>
          <p:nvPr/>
        </p:nvCxnSpPr>
        <p:spPr>
          <a:xfrm>
            <a:off x="3132482" y="735853"/>
            <a:ext cx="568863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20" name="Rectangle 5"/>
          <p:cNvSpPr>
            <a:spLocks noChangeArrowheads="1"/>
          </p:cNvSpPr>
          <p:nvPr/>
        </p:nvSpPr>
        <p:spPr bwMode="auto">
          <a:xfrm>
            <a:off x="2225653" y="2779721"/>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BE" altLang="fr-FR" sz="12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21" name="Rectangle 7"/>
          <p:cNvSpPr>
            <a:spLocks noChangeArrowheads="1"/>
          </p:cNvSpPr>
          <p:nvPr/>
        </p:nvSpPr>
        <p:spPr bwMode="auto">
          <a:xfrm>
            <a:off x="1211209" y="758875"/>
            <a:ext cx="8383759"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35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BE" sz="2000" dirty="0"/>
              <a:t> </a:t>
            </a:r>
          </a:p>
          <a:p>
            <a:pPr marL="342900" lvl="0" indent="-342900">
              <a:buFont typeface="+mj-lt"/>
              <a:buAutoNum type="arabicPeriod"/>
            </a:pPr>
            <a:r>
              <a:rPr lang="fr-FR" sz="3200" b="1" dirty="0">
                <a:latin typeface="Calibri" panose="020F0502020204030204" pitchFamily="34" charset="0"/>
                <a:cs typeface="Calibri" panose="020F0502020204030204" pitchFamily="34" charset="0"/>
              </a:rPr>
              <a:t> Approbation du compte rendu de la réunion  	précédente</a:t>
            </a:r>
          </a:p>
          <a:p>
            <a:pPr lvl="0" indent="0"/>
            <a:endParaRPr lang="fr-BE" sz="1000" b="1" dirty="0">
              <a:latin typeface="Calibri" panose="020F0502020204030204" pitchFamily="34" charset="0"/>
              <a:cs typeface="Calibri" panose="020F0502020204030204" pitchFamily="34" charset="0"/>
            </a:endParaRPr>
          </a:p>
          <a:p>
            <a:pPr marL="514350" lvl="0" indent="-514350">
              <a:buFont typeface="+mj-lt"/>
              <a:buAutoNum type="arabicPeriod" startAt="2"/>
            </a:pPr>
            <a:r>
              <a:rPr lang="fr-FR" sz="3200" b="1" dirty="0">
                <a:latin typeface="Calibri" panose="020F0502020204030204" pitchFamily="34" charset="0"/>
                <a:cs typeface="Calibri" panose="020F0502020204030204" pitchFamily="34" charset="0"/>
              </a:rPr>
              <a:t>Analyse de la recevabilité des projets déposés dans le cadre du budget participatif</a:t>
            </a:r>
          </a:p>
          <a:p>
            <a:pPr lvl="0" indent="0"/>
            <a:endParaRPr lang="fr-BE" sz="1000" b="1" dirty="0">
              <a:latin typeface="Calibri" panose="020F0502020204030204" pitchFamily="34" charset="0"/>
              <a:cs typeface="Calibri" panose="020F0502020204030204" pitchFamily="34" charset="0"/>
            </a:endParaRPr>
          </a:p>
          <a:p>
            <a:pPr marL="514350" lvl="0" indent="-514350">
              <a:buFont typeface="+mj-lt"/>
              <a:buAutoNum type="arabicPeriod" startAt="3"/>
            </a:pPr>
            <a:r>
              <a:rPr lang="fr-FR" sz="3200" b="1" dirty="0">
                <a:latin typeface="Calibri" panose="020F0502020204030204" pitchFamily="34" charset="0"/>
                <a:cs typeface="Calibri" panose="020F0502020204030204" pitchFamily="34" charset="0"/>
              </a:rPr>
              <a:t>Information préalable sur l’évaluation à mi-parcours de l’ODR</a:t>
            </a:r>
          </a:p>
          <a:p>
            <a:pPr lvl="0" indent="0"/>
            <a:endParaRPr lang="fr-BE" sz="1000" b="1" dirty="0">
              <a:latin typeface="Calibri" panose="020F0502020204030204" pitchFamily="34" charset="0"/>
              <a:cs typeface="Calibri" panose="020F0502020204030204" pitchFamily="34" charset="0"/>
            </a:endParaRPr>
          </a:p>
          <a:p>
            <a:pPr marL="514350" lvl="0" indent="-514350">
              <a:buFont typeface="+mj-lt"/>
              <a:buAutoNum type="arabicPeriod" startAt="4"/>
            </a:pPr>
            <a:r>
              <a:rPr lang="fr-FR" sz="3200" b="1" dirty="0">
                <a:latin typeface="Calibri" panose="020F0502020204030204" pitchFamily="34" charset="0"/>
                <a:cs typeface="Calibri" panose="020F0502020204030204" pitchFamily="34" charset="0"/>
              </a:rPr>
              <a:t>Divers</a:t>
            </a:r>
          </a:p>
          <a:p>
            <a:pPr lvl="0" indent="0"/>
            <a:endParaRPr lang="fr-BE" sz="1000" b="1" dirty="0">
              <a:latin typeface="Calibri" panose="020F0502020204030204" pitchFamily="34" charset="0"/>
              <a:cs typeface="Calibri" panose="020F0502020204030204" pitchFamily="34" charset="0"/>
            </a:endParaRPr>
          </a:p>
          <a:p>
            <a:pPr marL="514350" lvl="0" indent="-514350">
              <a:buFont typeface="+mj-lt"/>
              <a:buAutoNum type="arabicPeriod" startAt="5"/>
            </a:pPr>
            <a:r>
              <a:rPr lang="fr-FR" sz="3200" b="1" dirty="0">
                <a:latin typeface="Calibri" panose="020F0502020204030204" pitchFamily="34" charset="0"/>
                <a:cs typeface="Calibri" panose="020F0502020204030204" pitchFamily="34" charset="0"/>
              </a:rPr>
              <a:t>Agenda</a:t>
            </a:r>
            <a:endParaRPr lang="fr-BE" sz="3200" b="1" dirty="0">
              <a:latin typeface="Calibri" panose="020F0502020204030204" pitchFamily="34" charset="0"/>
              <a:cs typeface="Calibri" panose="020F0502020204030204" pitchFamily="34" charset="0"/>
            </a:endParaRPr>
          </a:p>
          <a:p>
            <a:pPr marL="0" marR="0" lvl="0" indent="263525" algn="l" defTabSz="914400" rtl="0" eaLnBrk="0" fontAlgn="base" latinLnBrk="0" hangingPunct="0">
              <a:lnSpc>
                <a:spcPct val="100000"/>
              </a:lnSpc>
              <a:spcBef>
                <a:spcPct val="0"/>
              </a:spcBef>
              <a:spcAft>
                <a:spcPct val="0"/>
              </a:spcAft>
              <a:buClrTx/>
              <a:buSzTx/>
              <a:buFontTx/>
              <a:buNone/>
              <a:tabLst/>
            </a:pPr>
            <a:endParaRPr kumimoji="0" lang="fr-BE" altLang="fr-FR" b="0" i="0" u="none" strike="noStrike" cap="none" normalizeH="0" baseline="0" dirty="0">
              <a:ln>
                <a:noFill/>
              </a:ln>
              <a:solidFill>
                <a:schemeClr val="tx1"/>
              </a:solidFill>
              <a:effectLst/>
              <a:latin typeface="Arial" panose="020B0604020202020204" pitchFamily="34"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5466" y="-49337"/>
            <a:ext cx="980922" cy="941685"/>
          </a:xfrm>
          <a:prstGeom prst="rect">
            <a:avLst/>
          </a:prstGeom>
        </p:spPr>
      </p:pic>
      <p:pic>
        <p:nvPicPr>
          <p:cNvPr id="11" name="Picture 2" descr="C:\Users\v.legrand\AppData\Local\Microsoft\Windows\Temporary Internet Files\Content.IE5\ZB0411PM\MC900432640[1].png">
            <a:extLst>
              <a:ext uri="{FF2B5EF4-FFF2-40B4-BE49-F238E27FC236}">
                <a16:creationId xmlns:a16="http://schemas.microsoft.com/office/drawing/2014/main" id="{DD1C2DEA-4369-4E5B-8E85-73F4895D72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0954" y="4363879"/>
            <a:ext cx="2448660" cy="180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16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BD800EB-F9FA-472F-AE75-D9D86B0AE14F}"/>
              </a:ext>
            </a:extLst>
          </p:cNvPr>
          <p:cNvSpPr txBox="1"/>
          <p:nvPr/>
        </p:nvSpPr>
        <p:spPr>
          <a:xfrm>
            <a:off x="0" y="110859"/>
            <a:ext cx="12192000" cy="2585323"/>
          </a:xfrm>
          <a:prstGeom prst="rect">
            <a:avLst/>
          </a:prstGeom>
          <a:noFill/>
        </p:spPr>
        <p:txBody>
          <a:bodyPr wrap="square" rtlCol="0">
            <a:spAutoFit/>
          </a:bodyPr>
          <a:lstStyle/>
          <a:p>
            <a:r>
              <a:rPr lang="fr-BE" sz="2800" b="1" dirty="0"/>
              <a:t>Description des mesures pour la durabilité du projet :</a:t>
            </a:r>
          </a:p>
          <a:p>
            <a:endParaRPr lang="fr-BE" sz="1100" dirty="0"/>
          </a:p>
          <a:p>
            <a:r>
              <a:rPr lang="fr-BE" sz="2400" dirty="0"/>
              <a:t>L’utilisation de la pierre comme matériau principal pour la réalisation de ce projet montre l’aspect durable du projet. Pour le reste, tout comme cela est déjà le cas actuellement pour cet espace, la durabilité de ce projet tiendra en l’entretien du site qui est déjà effectué annuellement par les ouvriers communaux. En dehors de ce nettoyage annuel, aucune mesure spécifique ne sera nécessaire pour la durabilité de ce projet. </a:t>
            </a:r>
          </a:p>
        </p:txBody>
      </p:sp>
      <p:sp>
        <p:nvSpPr>
          <p:cNvPr id="4" name="Rectangle 3">
            <a:extLst>
              <a:ext uri="{FF2B5EF4-FFF2-40B4-BE49-F238E27FC236}">
                <a16:creationId xmlns:a16="http://schemas.microsoft.com/office/drawing/2014/main" id="{AD4B5F64-DD49-483F-B01A-A60328B60080}"/>
              </a:ext>
            </a:extLst>
          </p:cNvPr>
          <p:cNvSpPr/>
          <p:nvPr/>
        </p:nvSpPr>
        <p:spPr>
          <a:xfrm>
            <a:off x="0" y="2818683"/>
            <a:ext cx="12192000" cy="3847207"/>
          </a:xfrm>
          <a:prstGeom prst="rect">
            <a:avLst/>
          </a:prstGeom>
        </p:spPr>
        <p:txBody>
          <a:bodyPr wrap="square">
            <a:spAutoFit/>
          </a:bodyPr>
          <a:lstStyle/>
          <a:p>
            <a:r>
              <a:rPr lang="fr-BE" sz="2800" b="1" dirty="0">
                <a:solidFill>
                  <a:srgbClr val="000000"/>
                </a:solidFill>
                <a:latin typeface="Public Sans"/>
              </a:rPr>
              <a:t>Remarques complémentaires :</a:t>
            </a:r>
            <a:endParaRPr lang="fr-BE" sz="2800" dirty="0">
              <a:solidFill>
                <a:srgbClr val="000000"/>
              </a:solidFill>
              <a:latin typeface="Public Sans"/>
            </a:endParaRPr>
          </a:p>
          <a:p>
            <a:r>
              <a:rPr lang="fr-BE" sz="2400" dirty="0">
                <a:solidFill>
                  <a:srgbClr val="000000"/>
                </a:solidFill>
                <a:latin typeface="Public Sans"/>
              </a:rPr>
              <a:t>Le site concerné, où se trouvent la chapelle Evrard et les actuels bacs qui seront remplacés, est particulièrement envahi par la végétation. Celle-ci rend la visibilité de ces éléments de patrimoine difficile, ce qui est regrettable. En plus de ce projet de reconstruction de la fontaine, la propriétaire de la chapelle projette de la rénover prochainement. Les parcelles occupées par la végétation étant communales, nous souhaiterions donc pouvoir compter sur l’équipe des ouvriers forestiers communaux pour nettoyer le site et le rendre plus visible.</a:t>
            </a:r>
          </a:p>
          <a:p>
            <a:r>
              <a:rPr lang="fr-BE" sz="2400" dirty="0">
                <a:solidFill>
                  <a:srgbClr val="000000"/>
                </a:solidFill>
                <a:latin typeface="Public Sans"/>
              </a:rPr>
              <a:t>Aussi, nous souhaiterions pouvoir compter sur les ouvriers communaux ainsi que sur les fontainiers pour le raccordement de la fontaine au réseau de distribution d’eau et d’évacuation des eaux. </a:t>
            </a:r>
            <a:endParaRPr lang="fr-BE" sz="2400" b="0" i="0" dirty="0">
              <a:solidFill>
                <a:srgbClr val="000000"/>
              </a:solidFill>
              <a:effectLst/>
              <a:latin typeface="Public Sans"/>
            </a:endParaRPr>
          </a:p>
        </p:txBody>
      </p:sp>
    </p:spTree>
    <p:extLst>
      <p:ext uri="{BB962C8B-B14F-4D97-AF65-F5344CB8AC3E}">
        <p14:creationId xmlns:p14="http://schemas.microsoft.com/office/powerpoint/2010/main" val="1093774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808C2E1-EEA5-4985-8F49-646C51AD64EE}"/>
              </a:ext>
            </a:extLst>
          </p:cNvPr>
          <p:cNvPicPr>
            <a:picLocks noChangeAspect="1"/>
          </p:cNvPicPr>
          <p:nvPr/>
        </p:nvPicPr>
        <p:blipFill>
          <a:blip r:embed="rId2"/>
          <a:stretch>
            <a:fillRect/>
          </a:stretch>
        </p:blipFill>
        <p:spPr>
          <a:xfrm>
            <a:off x="0" y="-1"/>
            <a:ext cx="12192000" cy="5107201"/>
          </a:xfrm>
          <a:prstGeom prst="rect">
            <a:avLst/>
          </a:prstGeom>
        </p:spPr>
      </p:pic>
    </p:spTree>
    <p:extLst>
      <p:ext uri="{BB962C8B-B14F-4D97-AF65-F5344CB8AC3E}">
        <p14:creationId xmlns:p14="http://schemas.microsoft.com/office/powerpoint/2010/main" val="4006105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31F663D-5A23-4F57-975A-8CC81AF1D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504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FD4F69-B4BB-4FC7-92C6-3AF7DF08D91A}"/>
              </a:ext>
            </a:extLst>
          </p:cNvPr>
          <p:cNvSpPr>
            <a:spLocks noGrp="1"/>
          </p:cNvSpPr>
          <p:nvPr>
            <p:ph type="title"/>
          </p:nvPr>
        </p:nvSpPr>
        <p:spPr>
          <a:xfrm>
            <a:off x="609600" y="274638"/>
            <a:ext cx="10850217" cy="719275"/>
          </a:xfrm>
          <a:ln w="28575">
            <a:solidFill>
              <a:srgbClr val="009999"/>
            </a:solidFill>
          </a:ln>
        </p:spPr>
        <p:txBody>
          <a:bodyPr>
            <a:normAutofit fontScale="90000"/>
          </a:bodyPr>
          <a:lstStyle/>
          <a:p>
            <a:r>
              <a:rPr lang="fr-FR" b="1" dirty="0">
                <a:solidFill>
                  <a:srgbClr val="009999"/>
                </a:solidFill>
              </a:rPr>
              <a:t>Recevabilité</a:t>
            </a:r>
            <a:endParaRPr lang="fr-BE" b="1" dirty="0">
              <a:solidFill>
                <a:srgbClr val="009999"/>
              </a:solidFill>
            </a:endParaRPr>
          </a:p>
        </p:txBody>
      </p:sp>
      <p:sp>
        <p:nvSpPr>
          <p:cNvPr id="21" name="Rectangle 20">
            <a:extLst>
              <a:ext uri="{FF2B5EF4-FFF2-40B4-BE49-F238E27FC236}">
                <a16:creationId xmlns:a16="http://schemas.microsoft.com/office/drawing/2014/main" id="{A3A5C522-54F5-4BA6-8C08-5D9815E574B0}"/>
              </a:ext>
            </a:extLst>
          </p:cNvPr>
          <p:cNvSpPr/>
          <p:nvPr/>
        </p:nvSpPr>
        <p:spPr>
          <a:xfrm>
            <a:off x="162869" y="1116406"/>
            <a:ext cx="11586703" cy="5427704"/>
          </a:xfrm>
          <a:prstGeom prst="rect">
            <a:avLst/>
          </a:prstGeom>
        </p:spPr>
        <p:txBody>
          <a:bodyPr wrap="square">
            <a:spAutoFit/>
          </a:bodyPr>
          <a:lstStyle/>
          <a:p>
            <a:pPr marL="798513" marR="3387" lvl="2" indent="-457200" algn="l" defTabSz="609630" rtl="0" eaLnBrk="1" fontAlgn="auto" latinLnBrk="0" hangingPunct="1">
              <a:lnSpc>
                <a:spcPct val="122200"/>
              </a:lnSpc>
              <a:spcBef>
                <a:spcPts val="63"/>
              </a:spcBef>
              <a:spcAft>
                <a:spcPts val="0"/>
              </a:spcAft>
              <a:buClr>
                <a:srgbClr val="4AAF21"/>
              </a:buClr>
              <a:buSzTx/>
              <a:buFont typeface="Wingdings" panose="05000000000000000000" pitchFamily="2" charset="2"/>
              <a:buChar char="ü"/>
              <a:tabLst/>
              <a:defRPr/>
            </a:pPr>
            <a:r>
              <a:rPr lang="fr-FR" sz="2800" dirty="0">
                <a:solidFill>
                  <a:prstClr val="black"/>
                </a:solidFill>
                <a:latin typeface="Calibri"/>
              </a:rPr>
              <a:t>(1) </a:t>
            </a:r>
            <a:r>
              <a:rPr kumimoji="0" lang="fr-FR" sz="2800" b="0" i="0" u="none" strike="noStrike" kern="1200" cap="none" spc="0" normalizeH="0" baseline="0" noProof="0" dirty="0">
                <a:ln>
                  <a:noFill/>
                </a:ln>
                <a:solidFill>
                  <a:prstClr val="black"/>
                </a:solidFill>
                <a:effectLst/>
                <a:uLnTx/>
                <a:uFillTx/>
                <a:latin typeface="Calibri"/>
                <a:ea typeface="+mn-ea"/>
                <a:cs typeface="+mn-cs"/>
              </a:rPr>
              <a:t>Être déposé dans les délais </a:t>
            </a:r>
          </a:p>
          <a:p>
            <a:pPr marL="798513" marR="3387" lvl="2" indent="-457200" algn="l" defTabSz="609630" rtl="0" eaLnBrk="1" fontAlgn="auto" latinLnBrk="0" hangingPunct="1">
              <a:lnSpc>
                <a:spcPct val="122200"/>
              </a:lnSpc>
              <a:spcBef>
                <a:spcPts val="63"/>
              </a:spcBef>
              <a:spcAft>
                <a:spcPts val="0"/>
              </a:spcAft>
              <a:buClr>
                <a:srgbClr val="4AAF21"/>
              </a:buClr>
              <a:buSzTx/>
              <a:buFont typeface="Wingdings" panose="05000000000000000000" pitchFamily="2" charset="2"/>
              <a:buChar char="ü"/>
              <a:tabLst/>
              <a:defRPr/>
            </a:pPr>
            <a:r>
              <a:rPr lang="fr-FR" sz="2800" dirty="0">
                <a:solidFill>
                  <a:prstClr val="black"/>
                </a:solidFill>
                <a:latin typeface="Calibri"/>
              </a:rPr>
              <a:t>(2-3) Porteur de projet</a:t>
            </a:r>
          </a:p>
          <a:p>
            <a:pPr marL="798513" marR="3387" lvl="2" indent="-457200" algn="l" defTabSz="609630" rtl="0" eaLnBrk="1" fontAlgn="auto" latinLnBrk="0" hangingPunct="1">
              <a:lnSpc>
                <a:spcPct val="122200"/>
              </a:lnSpc>
              <a:spcBef>
                <a:spcPts val="63"/>
              </a:spcBef>
              <a:spcAft>
                <a:spcPts val="0"/>
              </a:spcAft>
              <a:buClr>
                <a:srgbClr val="4AAF21"/>
              </a:buClr>
              <a:buSzTx/>
              <a:buFont typeface="Wingdings" panose="05000000000000000000" pitchFamily="2" charset="2"/>
              <a:buChar char="ü"/>
              <a:tabLst/>
              <a:defRPr/>
            </a:pPr>
            <a:r>
              <a:rPr lang="fr-FR" sz="2800" dirty="0">
                <a:solidFill>
                  <a:prstClr val="black"/>
                </a:solidFill>
                <a:latin typeface="Calibri"/>
              </a:rPr>
              <a:t>(4) Respect de la localisation</a:t>
            </a:r>
            <a:endParaRPr kumimoji="0" lang="fr-FR" sz="2800" b="0" i="0" u="none" strike="noStrike" kern="1200" cap="none" spc="0" normalizeH="0" baseline="0" noProof="0" dirty="0">
              <a:ln>
                <a:noFill/>
              </a:ln>
              <a:solidFill>
                <a:prstClr val="black"/>
              </a:solidFill>
              <a:effectLst/>
              <a:uLnTx/>
              <a:uFillTx/>
              <a:latin typeface="Calibri"/>
              <a:ea typeface="+mn-ea"/>
              <a:cs typeface="+mn-cs"/>
            </a:endParaRPr>
          </a:p>
          <a:p>
            <a:pPr marL="627063" marR="3387" lvl="2" indent="-285750" algn="l" defTabSz="609630" rtl="0" eaLnBrk="1" fontAlgn="auto" latinLnBrk="0" hangingPunct="1">
              <a:lnSpc>
                <a:spcPct val="122200"/>
              </a:lnSpc>
              <a:spcBef>
                <a:spcPts val="63"/>
              </a:spcBef>
              <a:spcAft>
                <a:spcPts val="0"/>
              </a:spcAft>
              <a:buClrTx/>
              <a:buSzTx/>
              <a:buFont typeface="Wingdings" panose="05000000000000000000" pitchFamily="2" charset="2"/>
              <a:buChar char="Ø"/>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   (5) Intérêt général </a:t>
            </a:r>
          </a:p>
          <a:p>
            <a:pPr marL="627063" marR="3387" lvl="2" indent="-285750" algn="l" defTabSz="609630" rtl="0" eaLnBrk="1" fontAlgn="auto" latinLnBrk="0" hangingPunct="1">
              <a:lnSpc>
                <a:spcPct val="122200"/>
              </a:lnSpc>
              <a:spcBef>
                <a:spcPts val="63"/>
              </a:spcBef>
              <a:spcAft>
                <a:spcPts val="0"/>
              </a:spcAft>
              <a:buClrTx/>
              <a:buSzTx/>
              <a:buFont typeface="Wingdings" panose="05000000000000000000" pitchFamily="2" charset="2"/>
              <a:buChar char="Ø"/>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   (6) Caractère durable</a:t>
            </a:r>
          </a:p>
          <a:p>
            <a:pPr marL="684213" marR="3387" lvl="2" indent="-342900" algn="l" defTabSz="609630" rtl="0" eaLnBrk="1" fontAlgn="auto" latinLnBrk="0" hangingPunct="1">
              <a:lnSpc>
                <a:spcPct val="122200"/>
              </a:lnSpc>
              <a:spcBef>
                <a:spcPts val="63"/>
              </a:spcBef>
              <a:spcAft>
                <a:spcPts val="0"/>
              </a:spcAft>
              <a:buClr>
                <a:srgbClr val="4AAF21"/>
              </a:buClr>
              <a:buSzTx/>
              <a:buFont typeface="Wingdings" panose="05000000000000000000" pitchFamily="2" charset="2"/>
              <a:buChar char="ü"/>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   (7) Spécifie qui réalise le projet, commune ou porteur du projet</a:t>
            </a:r>
          </a:p>
          <a:p>
            <a:pPr marL="684213" marR="3387" lvl="2" indent="-342900" defTabSz="609630">
              <a:lnSpc>
                <a:spcPct val="122200"/>
              </a:lnSpc>
              <a:spcBef>
                <a:spcPts val="63"/>
              </a:spcBef>
              <a:buClr>
                <a:srgbClr val="4AAF21"/>
              </a:buClr>
              <a:buFont typeface="Wingdings" panose="05000000000000000000" pitchFamily="2" charset="2"/>
              <a:buChar char="ü"/>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   (8) Respecte la limite budgétaire (10.000€)</a:t>
            </a:r>
          </a:p>
          <a:p>
            <a:pPr marL="627063" marR="3387" lvl="2" indent="-285750" defTabSz="609630">
              <a:lnSpc>
                <a:spcPct val="122200"/>
              </a:lnSpc>
              <a:spcBef>
                <a:spcPts val="63"/>
              </a:spcBef>
              <a:buFont typeface="Wingdings" panose="05000000000000000000" pitchFamily="2" charset="2"/>
              <a:buChar char="Ø"/>
              <a:defRPr/>
            </a:pPr>
            <a:r>
              <a:rPr lang="fr-FR" sz="2800" dirty="0">
                <a:solidFill>
                  <a:prstClr val="black"/>
                </a:solidFill>
                <a:latin typeface="Calibri"/>
              </a:rPr>
              <a:t>   (9) Budget réaliste</a:t>
            </a:r>
          </a:p>
          <a:p>
            <a:pPr marL="798513" marR="3387" lvl="2" indent="-457200" defTabSz="609630">
              <a:lnSpc>
                <a:spcPct val="122200"/>
              </a:lnSpc>
              <a:spcBef>
                <a:spcPts val="63"/>
              </a:spcBef>
              <a:buClr>
                <a:srgbClr val="4AAF21"/>
              </a:buClr>
              <a:buFont typeface="Wingdings" panose="05000000000000000000" pitchFamily="2" charset="2"/>
              <a:buChar char="ü"/>
              <a:defRPr/>
            </a:pPr>
            <a:r>
              <a:rPr lang="fr-FR" sz="2800" dirty="0">
                <a:solidFill>
                  <a:prstClr val="black"/>
                </a:solidFill>
                <a:latin typeface="Calibri"/>
              </a:rPr>
              <a:t>   (10) Dépenses matérielles, pas de dépenses de fonctionnement</a:t>
            </a:r>
          </a:p>
          <a:p>
            <a:pPr marL="798513" marR="3387" lvl="2" indent="-457200" defTabSz="609630">
              <a:lnSpc>
                <a:spcPct val="122200"/>
              </a:lnSpc>
              <a:spcBef>
                <a:spcPts val="63"/>
              </a:spcBef>
              <a:buClr>
                <a:srgbClr val="4AAF21"/>
              </a:buClr>
              <a:buFont typeface="Wingdings" panose="05000000000000000000" pitchFamily="2" charset="2"/>
              <a:buChar char="ü"/>
              <a:defRPr/>
            </a:pPr>
            <a:r>
              <a:rPr lang="fr-FR" sz="2800" dirty="0">
                <a:solidFill>
                  <a:prstClr val="black"/>
                </a:solidFill>
              </a:rPr>
              <a:t>   (11) Répondre à au moins 1 objectif du PCDR</a:t>
            </a:r>
            <a:endParaRPr kumimoji="0" lang="fr-FR"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2202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8D8CFED-141F-4C10-B7F5-A3081DB31B6D}"/>
              </a:ext>
            </a:extLst>
          </p:cNvPr>
          <p:cNvSpPr txBox="1"/>
          <p:nvPr/>
        </p:nvSpPr>
        <p:spPr>
          <a:xfrm>
            <a:off x="1630017" y="19571"/>
            <a:ext cx="8120269" cy="1200329"/>
          </a:xfrm>
          <a:prstGeom prst="rect">
            <a:avLst/>
          </a:prstGeom>
          <a:noFill/>
        </p:spPr>
        <p:txBody>
          <a:bodyPr wrap="square" rtlCol="0">
            <a:spAutoFit/>
          </a:bodyPr>
          <a:lstStyle/>
          <a:p>
            <a:pPr algn="ctr"/>
            <a:r>
              <a:rPr lang="fr-BE" sz="3600" b="1" dirty="0"/>
              <a:t>3. Favoriser la biodiversité dans nos espaces collectifs communaux</a:t>
            </a:r>
          </a:p>
        </p:txBody>
      </p:sp>
      <p:sp>
        <p:nvSpPr>
          <p:cNvPr id="4" name="ZoneTexte 3">
            <a:extLst>
              <a:ext uri="{FF2B5EF4-FFF2-40B4-BE49-F238E27FC236}">
                <a16:creationId xmlns:a16="http://schemas.microsoft.com/office/drawing/2014/main" id="{ECD22804-8B8A-42C5-B46F-5BB2C16C5904}"/>
              </a:ext>
            </a:extLst>
          </p:cNvPr>
          <p:cNvSpPr txBox="1"/>
          <p:nvPr/>
        </p:nvSpPr>
        <p:spPr>
          <a:xfrm>
            <a:off x="0" y="1106557"/>
            <a:ext cx="2095445" cy="523220"/>
          </a:xfrm>
          <a:prstGeom prst="rect">
            <a:avLst/>
          </a:prstGeom>
          <a:noFill/>
        </p:spPr>
        <p:txBody>
          <a:bodyPr wrap="none" rtlCol="0">
            <a:spAutoFit/>
          </a:bodyPr>
          <a:lstStyle/>
          <a:p>
            <a:r>
              <a:rPr lang="fr-BE" sz="2800" b="1" u="sng" dirty="0"/>
              <a:t>Description</a:t>
            </a:r>
          </a:p>
        </p:txBody>
      </p:sp>
      <p:sp>
        <p:nvSpPr>
          <p:cNvPr id="2" name="Rectangle 1">
            <a:extLst>
              <a:ext uri="{FF2B5EF4-FFF2-40B4-BE49-F238E27FC236}">
                <a16:creationId xmlns:a16="http://schemas.microsoft.com/office/drawing/2014/main" id="{45454C5F-FC15-4F8F-A48C-FB678FA6F919}"/>
              </a:ext>
            </a:extLst>
          </p:cNvPr>
          <p:cNvSpPr/>
          <p:nvPr/>
        </p:nvSpPr>
        <p:spPr>
          <a:xfrm>
            <a:off x="0" y="1729169"/>
            <a:ext cx="12192000" cy="4524315"/>
          </a:xfrm>
          <a:prstGeom prst="rect">
            <a:avLst/>
          </a:prstGeom>
        </p:spPr>
        <p:txBody>
          <a:bodyPr wrap="square">
            <a:spAutoFit/>
          </a:bodyPr>
          <a:lstStyle/>
          <a:p>
            <a:r>
              <a:rPr lang="fr-BE" sz="2400" dirty="0">
                <a:solidFill>
                  <a:srgbClr val="000000"/>
                </a:solidFill>
                <a:latin typeface="Public Sans"/>
              </a:rPr>
              <a:t>La commune de Manhay prend déjà soin de son patrimoine naturel par diverses pratiques telles que le paillage, le fauchage tardif, ou le désherbage mécanique. Ce projet propose à la commune de Manhay de s'engager de manière plus soutenue encore en faveur de la biodiversité en s'inscrivant dans une perspective plus vaste de maillage écologique, en aménageant dans ces espaces publics collectifs des espaces fleuris, des zones refuges, en plantant des haies et arbustes, en soutien des pollinisateurs, des habitats pour des espèces menacées d'extinctions (hirondelles, lézards des murailles,...), en plantant des espèces indigènes. </a:t>
            </a:r>
          </a:p>
          <a:p>
            <a:r>
              <a:rPr lang="fr-BE" sz="2400" b="1" dirty="0">
                <a:solidFill>
                  <a:srgbClr val="000000"/>
                </a:solidFill>
                <a:latin typeface="Public Sans"/>
              </a:rPr>
              <a:t>Comment ?</a:t>
            </a:r>
            <a:r>
              <a:rPr lang="fr-BE" sz="2400" dirty="0">
                <a:solidFill>
                  <a:srgbClr val="000000"/>
                </a:solidFill>
                <a:latin typeface="Public Sans"/>
              </a:rPr>
              <a:t> En se faisant accompagner par des experts en gestion de la biodiversité sur quelques espaces types « modèles » (une église, une plaine de jeux, aire de pique-nique...), afin de bénéficier de conseils d'aménagements écologiques adaptés à répliquer sur d'autres sites communaux semblables. En formant ensuite quelques membres du personnel de la commune à la gestion et à la création d'espaces en faveur de la biodiversité.</a:t>
            </a:r>
          </a:p>
        </p:txBody>
      </p:sp>
    </p:spTree>
    <p:extLst>
      <p:ext uri="{BB962C8B-B14F-4D97-AF65-F5344CB8AC3E}">
        <p14:creationId xmlns:p14="http://schemas.microsoft.com/office/powerpoint/2010/main" val="949087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445051-E011-4936-84FC-400E5ACD6B72}"/>
              </a:ext>
            </a:extLst>
          </p:cNvPr>
          <p:cNvSpPr/>
          <p:nvPr/>
        </p:nvSpPr>
        <p:spPr>
          <a:xfrm>
            <a:off x="0" y="149086"/>
            <a:ext cx="12192000" cy="6093976"/>
          </a:xfrm>
          <a:prstGeom prst="rect">
            <a:avLst/>
          </a:prstGeom>
        </p:spPr>
        <p:txBody>
          <a:bodyPr wrap="square">
            <a:spAutoFit/>
          </a:bodyPr>
          <a:lstStyle/>
          <a:p>
            <a:r>
              <a:rPr lang="fr-BE" sz="3200" b="1" dirty="0">
                <a:solidFill>
                  <a:srgbClr val="000000"/>
                </a:solidFill>
                <a:latin typeface="Public Sans"/>
              </a:rPr>
              <a:t>Phases du projet :</a:t>
            </a:r>
          </a:p>
          <a:p>
            <a:endParaRPr lang="fr-BE" dirty="0">
              <a:solidFill>
                <a:srgbClr val="000000"/>
              </a:solidFill>
              <a:latin typeface="Public Sans"/>
            </a:endParaRPr>
          </a:p>
          <a:p>
            <a:pPr marL="914400" lvl="1" indent="-457200">
              <a:buFont typeface="+mj-lt"/>
              <a:buAutoNum type="arabicPeriod"/>
            </a:pPr>
            <a:r>
              <a:rPr lang="fr-BE" sz="2800" dirty="0"/>
              <a:t>Détermination des sites choisis pour « l'audit » par les membres de la CLDR et les élus communaux (en présence d'un expert biodiversité)</a:t>
            </a:r>
          </a:p>
          <a:p>
            <a:pPr marL="914400" lvl="1" indent="-457200">
              <a:buFont typeface="+mj-lt"/>
              <a:buAutoNum type="arabicPeriod"/>
            </a:pPr>
            <a:endParaRPr lang="fr-BE" sz="1600" dirty="0"/>
          </a:p>
          <a:p>
            <a:pPr marL="914400" lvl="1" indent="-457200">
              <a:buFont typeface="+mj-lt"/>
              <a:buAutoNum type="arabicPeriod"/>
            </a:pPr>
            <a:r>
              <a:rPr lang="fr-BE" sz="2800" dirty="0"/>
              <a:t>Audit - Visite/inventaire des terrains entre avril et septembre 2023 - Rédaction du plan d'aménagement et de gestion fin année 2023 - Signature du plan de gestion</a:t>
            </a:r>
          </a:p>
          <a:p>
            <a:pPr marL="914400" lvl="1" indent="-457200">
              <a:buFont typeface="+mj-lt"/>
              <a:buAutoNum type="arabicPeriod"/>
            </a:pPr>
            <a:endParaRPr lang="fr-BE" sz="1600" dirty="0"/>
          </a:p>
          <a:p>
            <a:pPr marL="914400" lvl="1" indent="-457200">
              <a:buFont typeface="+mj-lt"/>
              <a:buAutoNum type="arabicPeriod"/>
            </a:pPr>
            <a:r>
              <a:rPr lang="fr-BE" sz="2800" dirty="0"/>
              <a:t>Une formation en espaces verts pour les professionnels (</a:t>
            </a:r>
            <a:r>
              <a:rPr lang="fr-BE" sz="2800" dirty="0" err="1"/>
              <a:t>Natagora</a:t>
            </a:r>
            <a:r>
              <a:rPr lang="fr-BE" sz="2800" dirty="0"/>
              <a:t>). Cette formation innovante a pour objectif d’outiller les professionnels afin d’acquérir les compétences nécessaires pour pouvoir, aménager et gérer des milieux naturels (semi-naturels) mais aussi pour pouvoir conseiller en matière de biodiversité et enfin pour pouvoir cerner le potentiel de biodiversité d’un site. </a:t>
            </a:r>
          </a:p>
        </p:txBody>
      </p:sp>
    </p:spTree>
    <p:extLst>
      <p:ext uri="{BB962C8B-B14F-4D97-AF65-F5344CB8AC3E}">
        <p14:creationId xmlns:p14="http://schemas.microsoft.com/office/powerpoint/2010/main" val="611174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6DFB61D-62D7-4B9F-A023-0F6312B95B77}"/>
              </a:ext>
            </a:extLst>
          </p:cNvPr>
          <p:cNvSpPr txBox="1"/>
          <p:nvPr/>
        </p:nvSpPr>
        <p:spPr>
          <a:xfrm>
            <a:off x="0" y="181957"/>
            <a:ext cx="12192000" cy="6494085"/>
          </a:xfrm>
          <a:prstGeom prst="rect">
            <a:avLst/>
          </a:prstGeom>
          <a:noFill/>
        </p:spPr>
        <p:txBody>
          <a:bodyPr wrap="square" rtlCol="0">
            <a:spAutoFit/>
          </a:bodyPr>
          <a:lstStyle/>
          <a:p>
            <a:r>
              <a:rPr lang="fr-BE" sz="3200" b="1" dirty="0"/>
              <a:t>A quoi sert ce projet ?</a:t>
            </a:r>
          </a:p>
          <a:p>
            <a:endParaRPr lang="fr-BE" sz="1400" dirty="0"/>
          </a:p>
          <a:p>
            <a:pPr marL="742950" lvl="1" indent="-285750">
              <a:buFont typeface="Arial" panose="020B0604020202020204" pitchFamily="34" charset="0"/>
              <a:buChar char="•"/>
            </a:pPr>
            <a:r>
              <a:rPr lang="fr-BE" sz="3200" dirty="0"/>
              <a:t>Augmentation et amélioration de la biodiversité</a:t>
            </a:r>
          </a:p>
          <a:p>
            <a:pPr marL="742950" lvl="1" indent="-285750">
              <a:buFont typeface="Arial" panose="020B0604020202020204" pitchFamily="34" charset="0"/>
              <a:buChar char="•"/>
            </a:pPr>
            <a:r>
              <a:rPr lang="fr-BE" sz="3200" dirty="0"/>
              <a:t>Intérêt économique : </a:t>
            </a:r>
          </a:p>
          <a:p>
            <a:pPr marL="1200150" lvl="2" indent="-285750">
              <a:buFont typeface="Arial" panose="020B0604020202020204" pitchFamily="34" charset="0"/>
              <a:buChar char="•"/>
            </a:pPr>
            <a:r>
              <a:rPr lang="fr-BE" sz="3200" dirty="0"/>
              <a:t>Les ouvriers apprendraient à gérer les parcelles concernées une seule fois pour une longue période; pas besoin de venir tondre régulièrement </a:t>
            </a:r>
            <a:r>
              <a:rPr lang="fr-BE" sz="3200" dirty="0">
                <a:sym typeface="Wingdings" panose="05000000000000000000" pitchFamily="2" charset="2"/>
              </a:rPr>
              <a:t> les ouvriers peuvent s’atteler à d’autres tâches</a:t>
            </a:r>
          </a:p>
          <a:p>
            <a:pPr marL="1200150" lvl="2" indent="-285750">
              <a:buFont typeface="Arial" panose="020B0604020202020204" pitchFamily="34" charset="0"/>
              <a:buChar char="•"/>
            </a:pPr>
            <a:r>
              <a:rPr lang="fr-BE" sz="3200" dirty="0">
                <a:sym typeface="Wingdings" panose="05000000000000000000" pitchFamily="2" charset="2"/>
              </a:rPr>
              <a:t>Les plantes indigènes sont moins onéreuses que les plantes ornementales</a:t>
            </a:r>
          </a:p>
          <a:p>
            <a:pPr marL="742950" lvl="1" indent="-285750">
              <a:buFont typeface="Arial" panose="020B0604020202020204" pitchFamily="34" charset="0"/>
              <a:buChar char="•"/>
            </a:pPr>
            <a:r>
              <a:rPr lang="fr-BE" sz="3200" dirty="0">
                <a:sym typeface="Wingdings" panose="05000000000000000000" pitchFamily="2" charset="2"/>
              </a:rPr>
              <a:t>Intérêt esthétique </a:t>
            </a:r>
          </a:p>
          <a:p>
            <a:pPr marL="742950" lvl="1" indent="-285750">
              <a:buFont typeface="Arial" panose="020B0604020202020204" pitchFamily="34" charset="0"/>
              <a:buChar char="•"/>
            </a:pPr>
            <a:r>
              <a:rPr lang="fr-BE" sz="3200" dirty="0">
                <a:sym typeface="Wingdings" panose="05000000000000000000" pitchFamily="2" charset="2"/>
              </a:rPr>
              <a:t>Autonomie communale pour la gestion des espaces partagé collectifs</a:t>
            </a:r>
          </a:p>
          <a:p>
            <a:pPr marL="742950" lvl="1" indent="-285750">
              <a:buFont typeface="Arial" panose="020B0604020202020204" pitchFamily="34" charset="0"/>
              <a:buChar char="•"/>
            </a:pPr>
            <a:r>
              <a:rPr lang="fr-BE" sz="3200" dirty="0">
                <a:sym typeface="Wingdings" panose="05000000000000000000" pitchFamily="2" charset="2"/>
              </a:rPr>
              <a:t>Lutte contre le réchauffement climatique</a:t>
            </a:r>
          </a:p>
          <a:p>
            <a:pPr marL="742950" lvl="1" indent="-285750">
              <a:buFont typeface="Arial" panose="020B0604020202020204" pitchFamily="34" charset="0"/>
              <a:buChar char="•"/>
            </a:pPr>
            <a:endParaRPr lang="fr-BE" dirty="0"/>
          </a:p>
        </p:txBody>
      </p:sp>
    </p:spTree>
    <p:extLst>
      <p:ext uri="{BB962C8B-B14F-4D97-AF65-F5344CB8AC3E}">
        <p14:creationId xmlns:p14="http://schemas.microsoft.com/office/powerpoint/2010/main" val="3804848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03518F-1A8A-43AB-A8D2-E60A241CD949}"/>
              </a:ext>
            </a:extLst>
          </p:cNvPr>
          <p:cNvSpPr/>
          <p:nvPr/>
        </p:nvSpPr>
        <p:spPr>
          <a:xfrm>
            <a:off x="0" y="840149"/>
            <a:ext cx="6057390" cy="3754874"/>
          </a:xfrm>
          <a:prstGeom prst="rect">
            <a:avLst/>
          </a:prstGeom>
          <a:ln w="25400">
            <a:solidFill>
              <a:srgbClr val="FFC000"/>
            </a:solidFill>
          </a:ln>
        </p:spPr>
        <p:txBody>
          <a:bodyPr wrap="square">
            <a:spAutoFit/>
          </a:bodyPr>
          <a:lstStyle/>
          <a:p>
            <a:pPr marL="285750" indent="-285750">
              <a:buFont typeface="Arial" panose="020B0604020202020204" pitchFamily="34" charset="0"/>
              <a:buChar char="•"/>
            </a:pPr>
            <a:r>
              <a:rPr lang="fr-BE" sz="2800" i="1" dirty="0">
                <a:solidFill>
                  <a:srgbClr val="000000"/>
                </a:solidFill>
                <a:latin typeface="Public Sans"/>
              </a:rPr>
              <a:t>Pour les </a:t>
            </a:r>
            <a:r>
              <a:rPr lang="fr-BE" sz="2800" i="1" u="sng" dirty="0">
                <a:solidFill>
                  <a:srgbClr val="000000"/>
                </a:solidFill>
                <a:latin typeface="Public Sans"/>
              </a:rPr>
              <a:t>cours </a:t>
            </a:r>
            <a:r>
              <a:rPr lang="fr-BE" sz="2800" i="1" dirty="0">
                <a:solidFill>
                  <a:srgbClr val="000000"/>
                </a:solidFill>
                <a:latin typeface="Public Sans"/>
              </a:rPr>
              <a:t>(5 jours)</a:t>
            </a:r>
            <a:r>
              <a:rPr lang="fr-BE" sz="2800" dirty="0">
                <a:solidFill>
                  <a:srgbClr val="000000"/>
                </a:solidFill>
                <a:latin typeface="Public Sans"/>
              </a:rPr>
              <a:t> :</a:t>
            </a:r>
          </a:p>
          <a:p>
            <a:endParaRPr lang="fr-BE" sz="800" dirty="0">
              <a:solidFill>
                <a:srgbClr val="000000"/>
              </a:solidFill>
              <a:latin typeface="Public Sans"/>
            </a:endParaRPr>
          </a:p>
          <a:p>
            <a:pPr lvl="1">
              <a:buFont typeface="Arial" panose="020B0604020202020204" pitchFamily="34" charset="0"/>
              <a:buChar char="•"/>
            </a:pPr>
            <a:r>
              <a:rPr lang="fr-BE" sz="2400" dirty="0">
                <a:solidFill>
                  <a:srgbClr val="000000"/>
                </a:solidFill>
                <a:latin typeface="Public Sans"/>
              </a:rPr>
              <a:t> Notions de base d’écologie et plantes indicatrices + plantes invasives</a:t>
            </a:r>
          </a:p>
          <a:p>
            <a:pPr lvl="1">
              <a:buFont typeface="Arial" panose="020B0604020202020204" pitchFamily="34" charset="0"/>
              <a:buChar char="•"/>
            </a:pPr>
            <a:endParaRPr lang="fr-BE" sz="1000" dirty="0">
              <a:solidFill>
                <a:srgbClr val="000000"/>
              </a:solidFill>
              <a:latin typeface="Public Sans"/>
            </a:endParaRPr>
          </a:p>
          <a:p>
            <a:pPr lvl="1">
              <a:buFont typeface="Arial" panose="020B0604020202020204" pitchFamily="34" charset="0"/>
              <a:buChar char="•"/>
            </a:pPr>
            <a:r>
              <a:rPr lang="fr-BE" sz="2400" dirty="0">
                <a:solidFill>
                  <a:srgbClr val="000000"/>
                </a:solidFill>
                <a:latin typeface="Public Sans"/>
              </a:rPr>
              <a:t> La vie du sol / Fleurissements divers</a:t>
            </a:r>
          </a:p>
          <a:p>
            <a:pPr lvl="1">
              <a:buFont typeface="Arial" panose="020B0604020202020204" pitchFamily="34" charset="0"/>
              <a:buChar char="•"/>
            </a:pPr>
            <a:endParaRPr lang="fr-BE" sz="1000" dirty="0">
              <a:solidFill>
                <a:srgbClr val="000000"/>
              </a:solidFill>
              <a:latin typeface="Public Sans"/>
            </a:endParaRPr>
          </a:p>
          <a:p>
            <a:pPr lvl="1">
              <a:buFont typeface="Arial" panose="020B0604020202020204" pitchFamily="34" charset="0"/>
              <a:buChar char="•"/>
            </a:pPr>
            <a:r>
              <a:rPr lang="fr-BE" sz="2400" dirty="0">
                <a:solidFill>
                  <a:srgbClr val="000000"/>
                </a:solidFill>
                <a:latin typeface="Public Sans"/>
              </a:rPr>
              <a:t> La prairie naturelle / La mare naturelle</a:t>
            </a:r>
          </a:p>
          <a:p>
            <a:pPr lvl="1">
              <a:buFont typeface="Arial" panose="020B0604020202020204" pitchFamily="34" charset="0"/>
              <a:buChar char="•"/>
            </a:pPr>
            <a:endParaRPr lang="fr-BE" sz="1000" dirty="0">
              <a:solidFill>
                <a:srgbClr val="000000"/>
              </a:solidFill>
              <a:latin typeface="Public Sans"/>
            </a:endParaRPr>
          </a:p>
          <a:p>
            <a:pPr lvl="1">
              <a:buFont typeface="Arial" panose="020B0604020202020204" pitchFamily="34" charset="0"/>
              <a:buChar char="•"/>
            </a:pPr>
            <a:r>
              <a:rPr lang="fr-BE" sz="2400" dirty="0">
                <a:solidFill>
                  <a:srgbClr val="000000"/>
                </a:solidFill>
                <a:latin typeface="Public Sans"/>
              </a:rPr>
              <a:t> La haie naturelle et le bosquet / Le verger</a:t>
            </a:r>
          </a:p>
          <a:p>
            <a:pPr lvl="1">
              <a:buFont typeface="Arial" panose="020B0604020202020204" pitchFamily="34" charset="0"/>
              <a:buChar char="•"/>
            </a:pPr>
            <a:endParaRPr lang="fr-BE" sz="1000" dirty="0">
              <a:solidFill>
                <a:srgbClr val="000000"/>
              </a:solidFill>
              <a:latin typeface="Public Sans"/>
            </a:endParaRPr>
          </a:p>
          <a:p>
            <a:pPr lvl="1">
              <a:buFont typeface="Arial" panose="020B0604020202020204" pitchFamily="34" charset="0"/>
              <a:buChar char="•"/>
            </a:pPr>
            <a:r>
              <a:rPr lang="fr-BE" sz="2400" dirty="0">
                <a:solidFill>
                  <a:srgbClr val="000000"/>
                </a:solidFill>
                <a:latin typeface="Public Sans"/>
              </a:rPr>
              <a:t> La nature en ville / Plan d'aménagements</a:t>
            </a:r>
          </a:p>
          <a:p>
            <a:endParaRPr lang="fr-BE" b="0" i="0" dirty="0">
              <a:solidFill>
                <a:srgbClr val="000000"/>
              </a:solidFill>
              <a:effectLst/>
              <a:latin typeface="Public Sans"/>
            </a:endParaRPr>
          </a:p>
        </p:txBody>
      </p:sp>
      <p:sp>
        <p:nvSpPr>
          <p:cNvPr id="4" name="Rectangle 3">
            <a:extLst>
              <a:ext uri="{FF2B5EF4-FFF2-40B4-BE49-F238E27FC236}">
                <a16:creationId xmlns:a16="http://schemas.microsoft.com/office/drawing/2014/main" id="{EFAB9E62-312A-404E-8BA7-400233842F4F}"/>
              </a:ext>
            </a:extLst>
          </p:cNvPr>
          <p:cNvSpPr/>
          <p:nvPr/>
        </p:nvSpPr>
        <p:spPr>
          <a:xfrm>
            <a:off x="6095998" y="696461"/>
            <a:ext cx="6096002" cy="5855449"/>
          </a:xfrm>
          <a:prstGeom prst="rect">
            <a:avLst/>
          </a:prstGeom>
          <a:ln w="25400">
            <a:solidFill>
              <a:schemeClr val="accent1"/>
            </a:solidFill>
          </a:ln>
        </p:spPr>
        <p:txBody>
          <a:bodyPr wrap="square">
            <a:spAutoFit/>
          </a:bodyPr>
          <a:lstStyle/>
          <a:p>
            <a:r>
              <a:rPr lang="fr-BE" sz="2800" i="1" dirty="0">
                <a:solidFill>
                  <a:srgbClr val="000000"/>
                </a:solidFill>
                <a:latin typeface="Public Sans"/>
              </a:rPr>
              <a:t>Pour les </a:t>
            </a:r>
            <a:r>
              <a:rPr lang="fr-BE" sz="2800" i="1" u="sng" dirty="0">
                <a:solidFill>
                  <a:srgbClr val="000000"/>
                </a:solidFill>
                <a:latin typeface="Public Sans"/>
              </a:rPr>
              <a:t>travaux pratiques </a:t>
            </a:r>
            <a:r>
              <a:rPr lang="fr-BE" sz="2800" i="1" dirty="0">
                <a:solidFill>
                  <a:srgbClr val="000000"/>
                </a:solidFill>
                <a:latin typeface="Public Sans"/>
              </a:rPr>
              <a:t>(10 jours) :</a:t>
            </a:r>
          </a:p>
          <a:p>
            <a:endParaRPr lang="fr-BE" sz="1050" dirty="0">
              <a:solidFill>
                <a:srgbClr val="000000"/>
              </a:solidFill>
              <a:latin typeface="Public Sans"/>
            </a:endParaRPr>
          </a:p>
          <a:p>
            <a:pPr>
              <a:buFont typeface="Arial" panose="020B0604020202020204" pitchFamily="34" charset="0"/>
              <a:buChar char="•"/>
            </a:pPr>
            <a:r>
              <a:rPr lang="fr-BE" sz="2400" dirty="0">
                <a:solidFill>
                  <a:srgbClr val="000000"/>
                </a:solidFill>
                <a:latin typeface="Public Sans"/>
              </a:rPr>
              <a:t> Création d'un mare naturelle</a:t>
            </a:r>
          </a:p>
          <a:p>
            <a:pPr>
              <a:buFont typeface="Arial" panose="020B0604020202020204" pitchFamily="34" charset="0"/>
              <a:buChar char="•"/>
            </a:pPr>
            <a:endParaRPr lang="fr-BE" sz="800" dirty="0">
              <a:solidFill>
                <a:srgbClr val="000000"/>
              </a:solidFill>
              <a:latin typeface="Public Sans"/>
            </a:endParaRPr>
          </a:p>
          <a:p>
            <a:pPr>
              <a:buFont typeface="Arial" panose="020B0604020202020204" pitchFamily="34" charset="0"/>
              <a:buChar char="•"/>
            </a:pPr>
            <a:r>
              <a:rPr lang="fr-BE" sz="2400" dirty="0">
                <a:solidFill>
                  <a:srgbClr val="000000"/>
                </a:solidFill>
                <a:latin typeface="Public Sans"/>
              </a:rPr>
              <a:t> Création d'une prairie fleurie</a:t>
            </a:r>
          </a:p>
          <a:p>
            <a:pPr>
              <a:buFont typeface="Arial" panose="020B0604020202020204" pitchFamily="34" charset="0"/>
              <a:buChar char="•"/>
            </a:pPr>
            <a:endParaRPr lang="fr-BE" sz="800" dirty="0">
              <a:solidFill>
                <a:srgbClr val="000000"/>
              </a:solidFill>
              <a:latin typeface="Public Sans"/>
            </a:endParaRPr>
          </a:p>
          <a:p>
            <a:pPr>
              <a:buFont typeface="Arial" panose="020B0604020202020204" pitchFamily="34" charset="0"/>
              <a:buChar char="•"/>
            </a:pPr>
            <a:r>
              <a:rPr lang="fr-BE" sz="2400" dirty="0">
                <a:solidFill>
                  <a:srgbClr val="000000"/>
                </a:solidFill>
                <a:latin typeface="Public Sans"/>
              </a:rPr>
              <a:t> Création d'un verger/bosquet/haie</a:t>
            </a:r>
          </a:p>
          <a:p>
            <a:pPr>
              <a:buFont typeface="Arial" panose="020B0604020202020204" pitchFamily="34" charset="0"/>
              <a:buChar char="•"/>
            </a:pPr>
            <a:endParaRPr lang="fr-BE" sz="800" dirty="0">
              <a:solidFill>
                <a:srgbClr val="000000"/>
              </a:solidFill>
              <a:latin typeface="Public Sans"/>
            </a:endParaRPr>
          </a:p>
          <a:p>
            <a:pPr>
              <a:buFont typeface="Arial" panose="020B0604020202020204" pitchFamily="34" charset="0"/>
              <a:buChar char="•"/>
            </a:pPr>
            <a:r>
              <a:rPr lang="fr-BE" sz="2400" dirty="0">
                <a:solidFill>
                  <a:srgbClr val="000000"/>
                </a:solidFill>
                <a:latin typeface="Public Sans"/>
              </a:rPr>
              <a:t> Gestion d'une prairie de fauche, utilisation de la faux</a:t>
            </a:r>
          </a:p>
          <a:p>
            <a:pPr>
              <a:buFont typeface="Arial" panose="020B0604020202020204" pitchFamily="34" charset="0"/>
              <a:buChar char="•"/>
            </a:pPr>
            <a:endParaRPr lang="fr-BE" sz="800" dirty="0">
              <a:solidFill>
                <a:srgbClr val="000000"/>
              </a:solidFill>
              <a:latin typeface="Public Sans"/>
            </a:endParaRPr>
          </a:p>
          <a:p>
            <a:pPr>
              <a:buFont typeface="Arial" panose="020B0604020202020204" pitchFamily="34" charset="0"/>
              <a:buChar char="•"/>
            </a:pPr>
            <a:r>
              <a:rPr lang="fr-BE" sz="2400" dirty="0">
                <a:solidFill>
                  <a:srgbClr val="000000"/>
                </a:solidFill>
                <a:latin typeface="Public Sans"/>
              </a:rPr>
              <a:t> Gestion d'une mare naturelle</a:t>
            </a:r>
          </a:p>
          <a:p>
            <a:pPr>
              <a:buFont typeface="Arial" panose="020B0604020202020204" pitchFamily="34" charset="0"/>
              <a:buChar char="•"/>
            </a:pPr>
            <a:endParaRPr lang="fr-BE" sz="800" dirty="0">
              <a:solidFill>
                <a:srgbClr val="000000"/>
              </a:solidFill>
              <a:latin typeface="Public Sans"/>
            </a:endParaRPr>
          </a:p>
          <a:p>
            <a:pPr>
              <a:buFont typeface="Arial" panose="020B0604020202020204" pitchFamily="34" charset="0"/>
              <a:buChar char="•"/>
            </a:pPr>
            <a:r>
              <a:rPr lang="fr-BE" sz="2400" dirty="0">
                <a:solidFill>
                  <a:srgbClr val="000000"/>
                </a:solidFill>
                <a:latin typeface="Public Sans"/>
              </a:rPr>
              <a:t> Gestion d'un verger/bosquet/haie</a:t>
            </a:r>
          </a:p>
          <a:p>
            <a:pPr>
              <a:buFont typeface="Arial" panose="020B0604020202020204" pitchFamily="34" charset="0"/>
              <a:buChar char="•"/>
            </a:pPr>
            <a:endParaRPr lang="fr-BE" sz="800" dirty="0">
              <a:solidFill>
                <a:srgbClr val="000000"/>
              </a:solidFill>
              <a:latin typeface="Public Sans"/>
            </a:endParaRPr>
          </a:p>
          <a:p>
            <a:pPr>
              <a:buFont typeface="Arial" panose="020B0604020202020204" pitchFamily="34" charset="0"/>
              <a:buChar char="•"/>
            </a:pPr>
            <a:r>
              <a:rPr lang="fr-BE" sz="2400" dirty="0">
                <a:solidFill>
                  <a:srgbClr val="000000"/>
                </a:solidFill>
                <a:latin typeface="Public Sans"/>
              </a:rPr>
              <a:t> Visite de terrains d'entreprises</a:t>
            </a:r>
          </a:p>
          <a:p>
            <a:pPr>
              <a:buFont typeface="Arial" panose="020B0604020202020204" pitchFamily="34" charset="0"/>
              <a:buChar char="•"/>
            </a:pPr>
            <a:endParaRPr lang="fr-BE" sz="800" dirty="0">
              <a:solidFill>
                <a:srgbClr val="000000"/>
              </a:solidFill>
              <a:latin typeface="Public Sans"/>
            </a:endParaRPr>
          </a:p>
          <a:p>
            <a:pPr>
              <a:buFont typeface="Arial" panose="020B0604020202020204" pitchFamily="34" charset="0"/>
              <a:buChar char="•"/>
            </a:pPr>
            <a:r>
              <a:rPr lang="fr-BE" sz="2400" dirty="0">
                <a:solidFill>
                  <a:srgbClr val="000000"/>
                </a:solidFill>
                <a:latin typeface="Public Sans"/>
              </a:rPr>
              <a:t> Visite de terrains de particuliers</a:t>
            </a:r>
          </a:p>
          <a:p>
            <a:pPr>
              <a:buFont typeface="Arial" panose="020B0604020202020204" pitchFamily="34" charset="0"/>
              <a:buChar char="•"/>
            </a:pPr>
            <a:endParaRPr lang="fr-BE" sz="800" dirty="0">
              <a:solidFill>
                <a:srgbClr val="000000"/>
              </a:solidFill>
              <a:latin typeface="Public Sans"/>
            </a:endParaRPr>
          </a:p>
          <a:p>
            <a:pPr>
              <a:buFont typeface="Arial" panose="020B0604020202020204" pitchFamily="34" charset="0"/>
              <a:buChar char="•"/>
            </a:pPr>
            <a:r>
              <a:rPr lang="fr-BE" sz="2400" dirty="0">
                <a:solidFill>
                  <a:srgbClr val="000000"/>
                </a:solidFill>
                <a:latin typeface="Public Sans"/>
              </a:rPr>
              <a:t> Ecologie et plan de gestion</a:t>
            </a:r>
          </a:p>
          <a:p>
            <a:pPr>
              <a:buFont typeface="Arial" panose="020B0604020202020204" pitchFamily="34" charset="0"/>
              <a:buChar char="•"/>
            </a:pPr>
            <a:endParaRPr lang="fr-BE" sz="800" dirty="0">
              <a:solidFill>
                <a:srgbClr val="000000"/>
              </a:solidFill>
              <a:latin typeface="Public Sans"/>
            </a:endParaRPr>
          </a:p>
          <a:p>
            <a:pPr>
              <a:buFont typeface="Arial" panose="020B0604020202020204" pitchFamily="34" charset="0"/>
              <a:buChar char="•"/>
            </a:pPr>
            <a:r>
              <a:rPr lang="fr-BE" sz="2400" dirty="0">
                <a:solidFill>
                  <a:srgbClr val="000000"/>
                </a:solidFill>
                <a:latin typeface="Public Sans"/>
              </a:rPr>
              <a:t> Introduction au naturalisme</a:t>
            </a:r>
            <a:endParaRPr lang="fr-BE" dirty="0"/>
          </a:p>
        </p:txBody>
      </p:sp>
      <p:sp>
        <p:nvSpPr>
          <p:cNvPr id="5" name="Rectangle 4">
            <a:extLst>
              <a:ext uri="{FF2B5EF4-FFF2-40B4-BE49-F238E27FC236}">
                <a16:creationId xmlns:a16="http://schemas.microsoft.com/office/drawing/2014/main" id="{0C1E8DCE-4D16-4E94-8AFD-8DD9142F65D5}"/>
              </a:ext>
            </a:extLst>
          </p:cNvPr>
          <p:cNvSpPr/>
          <p:nvPr/>
        </p:nvSpPr>
        <p:spPr>
          <a:xfrm>
            <a:off x="3621121" y="50130"/>
            <a:ext cx="5070106" cy="646331"/>
          </a:xfrm>
          <a:prstGeom prst="rect">
            <a:avLst/>
          </a:prstGeom>
        </p:spPr>
        <p:txBody>
          <a:bodyPr wrap="none">
            <a:spAutoFit/>
          </a:bodyPr>
          <a:lstStyle/>
          <a:p>
            <a:r>
              <a:rPr lang="fr-BE" sz="3600" b="1" i="1" dirty="0">
                <a:solidFill>
                  <a:srgbClr val="000000"/>
                </a:solidFill>
                <a:latin typeface="Public Sans"/>
              </a:rPr>
              <a:t>Contenu de la formation :</a:t>
            </a:r>
          </a:p>
        </p:txBody>
      </p:sp>
    </p:spTree>
    <p:extLst>
      <p:ext uri="{BB962C8B-B14F-4D97-AF65-F5344CB8AC3E}">
        <p14:creationId xmlns:p14="http://schemas.microsoft.com/office/powerpoint/2010/main" val="2257906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8A89DD-071A-4519-AEC6-2CE8C4ECD262}"/>
              </a:ext>
            </a:extLst>
          </p:cNvPr>
          <p:cNvSpPr/>
          <p:nvPr/>
        </p:nvSpPr>
        <p:spPr>
          <a:xfrm>
            <a:off x="0" y="238539"/>
            <a:ext cx="12192000" cy="6109365"/>
          </a:xfrm>
          <a:prstGeom prst="rect">
            <a:avLst/>
          </a:prstGeom>
        </p:spPr>
        <p:txBody>
          <a:bodyPr wrap="square">
            <a:spAutoFit/>
          </a:bodyPr>
          <a:lstStyle/>
          <a:p>
            <a:r>
              <a:rPr lang="fr-BE" sz="3200" b="1" dirty="0">
                <a:solidFill>
                  <a:srgbClr val="000000"/>
                </a:solidFill>
                <a:latin typeface="Public Sans"/>
              </a:rPr>
              <a:t>Localisation :</a:t>
            </a:r>
            <a:endParaRPr lang="fr-BE" sz="3200" dirty="0">
              <a:solidFill>
                <a:srgbClr val="000000"/>
              </a:solidFill>
              <a:latin typeface="Public Sans"/>
            </a:endParaRPr>
          </a:p>
          <a:p>
            <a:r>
              <a:rPr lang="fr-BE" sz="2800" dirty="0">
                <a:solidFill>
                  <a:srgbClr val="000000"/>
                </a:solidFill>
                <a:latin typeface="Public Sans"/>
              </a:rPr>
              <a:t>Pas de lieu spécifique:</a:t>
            </a:r>
          </a:p>
          <a:p>
            <a:endParaRPr lang="fr-BE" sz="1100" dirty="0">
              <a:solidFill>
                <a:srgbClr val="000000"/>
              </a:solidFill>
              <a:latin typeface="Public Sans"/>
            </a:endParaRPr>
          </a:p>
          <a:p>
            <a:pPr marL="742950" lvl="1" indent="-285750">
              <a:buFont typeface="Arial" panose="020B0604020202020204" pitchFamily="34" charset="0"/>
              <a:buChar char="•"/>
            </a:pPr>
            <a:r>
              <a:rPr lang="fr-BE" sz="2800" dirty="0">
                <a:solidFill>
                  <a:srgbClr val="000000"/>
                </a:solidFill>
                <a:latin typeface="Public Sans"/>
              </a:rPr>
              <a:t>Vaux-Chavanne (l'aire publique de pique-nique où se situe la boite à livres)</a:t>
            </a:r>
          </a:p>
          <a:p>
            <a:pPr marL="742950" lvl="1" indent="-285750">
              <a:buFont typeface="Arial" panose="020B0604020202020204" pitchFamily="34" charset="0"/>
              <a:buChar char="•"/>
            </a:pPr>
            <a:r>
              <a:rPr lang="fr-BE" sz="2800" dirty="0">
                <a:solidFill>
                  <a:srgbClr val="000000"/>
                </a:solidFill>
                <a:latin typeface="Public Sans"/>
              </a:rPr>
              <a:t>Le terrain extérieur de l’église de Lafosse</a:t>
            </a:r>
          </a:p>
          <a:p>
            <a:pPr marL="742950" lvl="1" indent="-285750">
              <a:buFont typeface="Arial" panose="020B0604020202020204" pitchFamily="34" charset="0"/>
              <a:buChar char="•"/>
            </a:pPr>
            <a:r>
              <a:rPr lang="fr-BE" sz="2800" dirty="0">
                <a:solidFill>
                  <a:srgbClr val="000000"/>
                </a:solidFill>
                <a:latin typeface="Public Sans"/>
              </a:rPr>
              <a:t>Toutes les zones de pique-nique en général (</a:t>
            </a:r>
            <a:r>
              <a:rPr lang="fr-BE" sz="2800" dirty="0" err="1">
                <a:solidFill>
                  <a:srgbClr val="000000"/>
                </a:solidFill>
                <a:latin typeface="Public Sans"/>
              </a:rPr>
              <a:t>Lamormenil</a:t>
            </a:r>
            <a:r>
              <a:rPr lang="fr-BE" sz="2800" dirty="0">
                <a:solidFill>
                  <a:srgbClr val="000000"/>
                </a:solidFill>
                <a:latin typeface="Public Sans"/>
              </a:rPr>
              <a:t>, </a:t>
            </a:r>
            <a:r>
              <a:rPr lang="fr-BE" sz="2800" dirty="0" err="1">
                <a:solidFill>
                  <a:srgbClr val="000000"/>
                </a:solidFill>
                <a:latin typeface="Public Sans"/>
              </a:rPr>
              <a:t>Odeigne</a:t>
            </a:r>
            <a:r>
              <a:rPr lang="fr-BE" sz="2800" dirty="0">
                <a:solidFill>
                  <a:srgbClr val="000000"/>
                </a:solidFill>
                <a:latin typeface="Public Sans"/>
              </a:rPr>
              <a:t>, le parking du TTA,...)</a:t>
            </a:r>
          </a:p>
          <a:p>
            <a:pPr marL="742950" lvl="1" indent="-285750">
              <a:buFont typeface="Arial" panose="020B0604020202020204" pitchFamily="34" charset="0"/>
              <a:buChar char="•"/>
            </a:pPr>
            <a:r>
              <a:rPr lang="fr-BE" sz="2800" dirty="0">
                <a:solidFill>
                  <a:srgbClr val="000000"/>
                </a:solidFill>
                <a:latin typeface="Public Sans"/>
              </a:rPr>
              <a:t>Les salles de fêtes et plaines de jeux (Lafosse, </a:t>
            </a:r>
            <a:r>
              <a:rPr lang="fr-BE" sz="2800" dirty="0" err="1">
                <a:solidFill>
                  <a:srgbClr val="000000"/>
                </a:solidFill>
                <a:latin typeface="Public Sans"/>
              </a:rPr>
              <a:t>Lamormenil</a:t>
            </a:r>
            <a:r>
              <a:rPr lang="fr-BE" sz="2800" dirty="0">
                <a:solidFill>
                  <a:srgbClr val="000000"/>
                </a:solidFill>
                <a:latin typeface="Public Sans"/>
              </a:rPr>
              <a:t>,...)</a:t>
            </a:r>
          </a:p>
          <a:p>
            <a:pPr marL="742950" lvl="1" indent="-285750">
              <a:buFont typeface="Arial" panose="020B0604020202020204" pitchFamily="34" charset="0"/>
              <a:buChar char="•"/>
            </a:pPr>
            <a:r>
              <a:rPr lang="fr-BE" sz="2800" dirty="0">
                <a:solidFill>
                  <a:srgbClr val="000000"/>
                </a:solidFill>
                <a:latin typeface="Public Sans"/>
              </a:rPr>
              <a:t>Les cimetières (</a:t>
            </a:r>
            <a:r>
              <a:rPr lang="fr-BE" sz="2800" dirty="0" err="1">
                <a:solidFill>
                  <a:srgbClr val="000000"/>
                </a:solidFill>
                <a:latin typeface="Public Sans"/>
              </a:rPr>
              <a:t>Grandmenil</a:t>
            </a:r>
            <a:r>
              <a:rPr lang="fr-BE" sz="2800" dirty="0">
                <a:solidFill>
                  <a:srgbClr val="000000"/>
                </a:solidFill>
                <a:latin typeface="Public Sans"/>
              </a:rPr>
              <a:t>, </a:t>
            </a:r>
            <a:r>
              <a:rPr lang="fr-BE" sz="2800" dirty="0" err="1">
                <a:solidFill>
                  <a:srgbClr val="000000"/>
                </a:solidFill>
                <a:latin typeface="Public Sans"/>
              </a:rPr>
              <a:t>Oster</a:t>
            </a:r>
            <a:r>
              <a:rPr lang="fr-BE" sz="2800" dirty="0">
                <a:solidFill>
                  <a:srgbClr val="000000"/>
                </a:solidFill>
                <a:latin typeface="Public Sans"/>
              </a:rPr>
              <a:t>,..) tant d'exemples qui pourraient être améliorés d'un point de vue de l'accueil de la biodiversité. </a:t>
            </a:r>
          </a:p>
          <a:p>
            <a:pPr lvl="1"/>
            <a:endParaRPr lang="fr-BE" sz="1200" dirty="0">
              <a:solidFill>
                <a:srgbClr val="000000"/>
              </a:solidFill>
              <a:latin typeface="Public Sans"/>
            </a:endParaRPr>
          </a:p>
          <a:p>
            <a:r>
              <a:rPr lang="fr-BE" sz="2800" dirty="0">
                <a:solidFill>
                  <a:srgbClr val="000000"/>
                </a:solidFill>
                <a:latin typeface="Public Sans"/>
                <a:sym typeface="Wingdings" panose="05000000000000000000" pitchFamily="2" charset="2"/>
              </a:rPr>
              <a:t> </a:t>
            </a:r>
            <a:r>
              <a:rPr lang="fr-BE" sz="2800" dirty="0">
                <a:solidFill>
                  <a:srgbClr val="000000"/>
                </a:solidFill>
                <a:latin typeface="Public Sans"/>
              </a:rPr>
              <a:t>Proposition : discuter de la meilleure stratégie à mettre en œuvre dans le cadre de la CLDR, en compagnie des élus et des citoyens (et avec un membre de l'équipe d'experts présent par vidéoconférence (</a:t>
            </a:r>
            <a:r>
              <a:rPr lang="fr-BE" sz="2800" dirty="0" err="1">
                <a:solidFill>
                  <a:srgbClr val="000000"/>
                </a:solidFill>
                <a:latin typeface="Public Sans"/>
              </a:rPr>
              <a:t>natagora</a:t>
            </a:r>
            <a:r>
              <a:rPr lang="fr-BE" sz="2800" dirty="0">
                <a:solidFill>
                  <a:srgbClr val="000000"/>
                </a:solidFill>
                <a:latin typeface="Public Sans"/>
              </a:rPr>
              <a:t>)) afin de décider en bonne intelligence et en bonne conscience des engagements et intérêts divers. </a:t>
            </a:r>
            <a:endParaRPr lang="fr-BE" sz="2800" b="0" i="0" dirty="0">
              <a:solidFill>
                <a:srgbClr val="000000"/>
              </a:solidFill>
              <a:effectLst/>
              <a:latin typeface="Public Sans"/>
            </a:endParaRPr>
          </a:p>
        </p:txBody>
      </p:sp>
    </p:spTree>
    <p:extLst>
      <p:ext uri="{BB962C8B-B14F-4D97-AF65-F5344CB8AC3E}">
        <p14:creationId xmlns:p14="http://schemas.microsoft.com/office/powerpoint/2010/main" val="882042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CBD001-8128-49B4-9D9F-E3DE9A424880}"/>
              </a:ext>
            </a:extLst>
          </p:cNvPr>
          <p:cNvSpPr/>
          <p:nvPr/>
        </p:nvSpPr>
        <p:spPr>
          <a:xfrm>
            <a:off x="1" y="407504"/>
            <a:ext cx="12192000" cy="5309146"/>
          </a:xfrm>
          <a:prstGeom prst="rect">
            <a:avLst/>
          </a:prstGeom>
        </p:spPr>
        <p:txBody>
          <a:bodyPr wrap="square">
            <a:spAutoFit/>
          </a:bodyPr>
          <a:lstStyle/>
          <a:p>
            <a:r>
              <a:rPr lang="fr-BE" sz="4000" b="1" dirty="0"/>
              <a:t>Mesure de durabilité :</a:t>
            </a:r>
          </a:p>
          <a:p>
            <a:endParaRPr lang="fr-BE" sz="1400" b="1" dirty="0"/>
          </a:p>
          <a:p>
            <a:pPr marL="742950" lvl="1" indent="-285750">
              <a:buFont typeface="Arial" panose="020B0604020202020204" pitchFamily="34" charset="0"/>
              <a:buChar char="•"/>
            </a:pPr>
            <a:r>
              <a:rPr lang="fr-BE" sz="3600" dirty="0"/>
              <a:t>Augmenter la biodiversité</a:t>
            </a:r>
          </a:p>
          <a:p>
            <a:pPr marL="742950" lvl="1" indent="-285750">
              <a:buFont typeface="Arial" panose="020B0604020202020204" pitchFamily="34" charset="0"/>
              <a:buChar char="•"/>
            </a:pPr>
            <a:endParaRPr lang="fr-BE" sz="1100" dirty="0"/>
          </a:p>
          <a:p>
            <a:pPr marL="742950" lvl="1" indent="-285750">
              <a:buFont typeface="Arial" panose="020B0604020202020204" pitchFamily="34" charset="0"/>
              <a:buChar char="•"/>
            </a:pPr>
            <a:r>
              <a:rPr lang="fr-BE" sz="3600" dirty="0"/>
              <a:t>Améliorer les écosystèmes et travailler le maillage écologique </a:t>
            </a:r>
          </a:p>
          <a:p>
            <a:pPr marL="742950" lvl="1" indent="-285750">
              <a:buFont typeface="Arial" panose="020B0604020202020204" pitchFamily="34" charset="0"/>
              <a:buChar char="•"/>
            </a:pPr>
            <a:endParaRPr lang="fr-BE" sz="1100" dirty="0"/>
          </a:p>
          <a:p>
            <a:pPr marL="742950" lvl="1" indent="-285750">
              <a:buFont typeface="Arial" panose="020B0604020202020204" pitchFamily="34" charset="0"/>
              <a:buChar char="•"/>
            </a:pPr>
            <a:r>
              <a:rPr lang="fr-BE" sz="3600" dirty="0"/>
              <a:t>Améliorer notre résilience relativement aux phénomènes climatiques</a:t>
            </a:r>
          </a:p>
          <a:p>
            <a:pPr marL="742950" lvl="1" indent="-285750">
              <a:buFont typeface="Arial" panose="020B0604020202020204" pitchFamily="34" charset="0"/>
              <a:buChar char="•"/>
            </a:pPr>
            <a:endParaRPr lang="fr-BE" sz="1100" dirty="0"/>
          </a:p>
          <a:p>
            <a:pPr marL="742950" lvl="1" indent="-285750">
              <a:buFont typeface="Arial" panose="020B0604020202020204" pitchFamily="34" charset="0"/>
              <a:buChar char="•"/>
            </a:pPr>
            <a:r>
              <a:rPr lang="fr-BE" sz="3600" dirty="0"/>
              <a:t>Mise en œuvre d’actions proactives qui limite les effets de la pollution et des activités humaines sur notre environnement</a:t>
            </a:r>
          </a:p>
        </p:txBody>
      </p:sp>
    </p:spTree>
    <p:extLst>
      <p:ext uri="{BB962C8B-B14F-4D97-AF65-F5344CB8AC3E}">
        <p14:creationId xmlns:p14="http://schemas.microsoft.com/office/powerpoint/2010/main" val="3938608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solidFill>
          <a:ln>
            <a:solidFill>
              <a:srgbClr val="00AD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5"/>
          <p:cNvSpPr/>
          <p:nvPr/>
        </p:nvSpPr>
        <p:spPr>
          <a:xfrm>
            <a:off x="9720441" y="5940478"/>
            <a:ext cx="2412000" cy="230832"/>
          </a:xfrm>
          <a:prstGeom prst="rect">
            <a:avLst/>
          </a:prstGeom>
        </p:spPr>
        <p:txBody>
          <a:bodyPr wrap="square">
            <a:spAutoFit/>
          </a:bodyPr>
          <a:lstStyle/>
          <a:p>
            <a:pPr algn="r">
              <a:spcAft>
                <a:spcPts val="0"/>
              </a:spcAft>
            </a:pPr>
            <a:r>
              <a:rPr lang="fr-FR" sz="900" b="1"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Ensemble, pour des villages vivants</a:t>
            </a:r>
            <a:endParaRPr lang="fr-BE" sz="600" b="1" i="1" dirty="0">
              <a:solidFill>
                <a:schemeClr val="bg1"/>
              </a:solidFill>
              <a:effectLst/>
              <a:latin typeface="Futura Medium"/>
              <a:ea typeface="Times New Roman" panose="02020603050405020304" pitchFamily="18" charset="0"/>
              <a:cs typeface="Times New Roman" panose="02020603050405020304" pitchFamily="18" charset="0"/>
            </a:endParaRPr>
          </a:p>
        </p:txBody>
      </p:sp>
      <p:sp>
        <p:nvSpPr>
          <p:cNvPr id="11" name="Text Box 14"/>
          <p:cNvSpPr txBox="1">
            <a:spLocks noChangeArrowheads="1"/>
          </p:cNvSpPr>
          <p:nvPr/>
        </p:nvSpPr>
        <p:spPr bwMode="auto">
          <a:xfrm>
            <a:off x="8796764" y="6177508"/>
            <a:ext cx="3291069" cy="57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Aft>
                <a:spcPts val="1000"/>
              </a:spcAft>
            </a:pPr>
            <a:r>
              <a:rPr lang="fr-BE" sz="3200" dirty="0">
                <a:solidFill>
                  <a:srgbClr val="DDDDDD"/>
                </a:solidFill>
                <a:effectLst/>
                <a:latin typeface="Calibri" panose="020F0502020204030204" pitchFamily="34" charset="0"/>
                <a:ea typeface="Calibri" panose="020F0502020204030204" pitchFamily="34" charset="0"/>
                <a:cs typeface="Calibri" panose="020F0502020204030204" pitchFamily="34" charset="0"/>
              </a:rPr>
              <a:t>Haute</a:t>
            </a:r>
            <a:r>
              <a:rPr lang="fr-BE" sz="2400" dirty="0">
                <a:solidFill>
                  <a:srgbClr val="DDDDDD"/>
                </a:solidFill>
                <a:effectLst/>
                <a:latin typeface="Calibri" panose="020F0502020204030204" pitchFamily="34" charset="0"/>
                <a:ea typeface="Calibri" panose="020F0502020204030204" pitchFamily="34" charset="0"/>
                <a:cs typeface="Calibri" panose="020F0502020204030204" pitchFamily="34" charset="0"/>
              </a:rPr>
              <a:t> Ardenne </a:t>
            </a:r>
            <a:endParaRPr lang="fr-BE"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15"/>
          <p:cNvSpPr txBox="1">
            <a:spLocks noChangeArrowheads="1"/>
          </p:cNvSpPr>
          <p:nvPr/>
        </p:nvSpPr>
        <p:spPr bwMode="auto">
          <a:xfrm>
            <a:off x="10719539" y="6530354"/>
            <a:ext cx="1088571" cy="22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r">
              <a:spcAft>
                <a:spcPts val="1000"/>
              </a:spcAft>
            </a:pPr>
            <a:r>
              <a:rPr lang="fr-BE" sz="900" dirty="0">
                <a:effectLst/>
                <a:latin typeface="Calibri" panose="020F0502020204030204" pitchFamily="34" charset="0"/>
                <a:ea typeface="Calibri" panose="020F0502020204030204" pitchFamily="34" charset="0"/>
                <a:cs typeface="Calibri" panose="020F0502020204030204" pitchFamily="34" charset="0"/>
              </a:rPr>
              <a:t>Haute Ardenne</a:t>
            </a:r>
            <a:endParaRPr lang="fr-BE"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Texte 13"/>
          <p:cNvSpPr txBox="1"/>
          <p:nvPr/>
        </p:nvSpPr>
        <p:spPr>
          <a:xfrm>
            <a:off x="829733" y="301375"/>
            <a:ext cx="9331006" cy="659540"/>
          </a:xfrm>
          <a:prstGeom prst="rect">
            <a:avLst/>
          </a:prstGeom>
          <a:noFill/>
        </p:spPr>
        <p:txBody>
          <a:bodyPr wrap="square" rtlCol="0">
            <a:spAutoFit/>
          </a:bodyPr>
          <a:lstStyle>
            <a:defPPr>
              <a:defRPr lang="fr-FR"/>
            </a:defPPr>
            <a:lvl1pPr algn="ctr">
              <a:defRPr sz="5400" i="1">
                <a:solidFill>
                  <a:srgbClr val="FFFFFF"/>
                </a:solidFill>
                <a:effectLst>
                  <a:outerShdw blurRad="38100" dist="38100" dir="2700000" algn="tl">
                    <a:srgbClr val="000000">
                      <a:alpha val="43137"/>
                    </a:srgbClr>
                  </a:outerShdw>
                </a:effectLst>
                <a:latin typeface="+mj-lt"/>
                <a:cs typeface="Aharoni" panose="02010803020104030203" pitchFamily="2" charset="-79"/>
              </a:defRPr>
            </a:lvl1pPr>
          </a:lstStyle>
          <a:p>
            <a:pPr lvl="3">
              <a:lnSpc>
                <a:spcPct val="150000"/>
              </a:lnSpc>
            </a:pPr>
            <a:r>
              <a:rPr lang="fr-BE" altLang="fr-FR" sz="2800" i="1" dirty="0">
                <a:solidFill>
                  <a:srgbClr val="004821"/>
                </a:solidFill>
                <a:latin typeface="+mj-lt"/>
                <a:cs typeface="Aharoni" panose="02010803020104030203" pitchFamily="2" charset="-79"/>
              </a:rPr>
              <a:t>1. Approbation du PV de la réunion précédente</a:t>
            </a:r>
          </a:p>
        </p:txBody>
      </p:sp>
      <p:cxnSp>
        <p:nvCxnSpPr>
          <p:cNvPr id="16" name="Connecteur droit 15"/>
          <p:cNvCxnSpPr/>
          <p:nvPr/>
        </p:nvCxnSpPr>
        <p:spPr>
          <a:xfrm>
            <a:off x="2541850" y="1144531"/>
            <a:ext cx="7108300" cy="31117"/>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17" name="Rectangle 5"/>
          <p:cNvSpPr>
            <a:spLocks noChangeArrowheads="1"/>
          </p:cNvSpPr>
          <p:nvPr/>
        </p:nvSpPr>
        <p:spPr bwMode="auto">
          <a:xfrm>
            <a:off x="2225653" y="2779721"/>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BE" altLang="fr-FR" sz="12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endParaRPr>
          </a:p>
        </p:txBody>
      </p:sp>
      <p:pic>
        <p:nvPicPr>
          <p:cNvPr id="18" name="Picture 2" descr="Y a d'la joi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997" y="1297323"/>
            <a:ext cx="6938005" cy="4549199"/>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2637" y="5951014"/>
            <a:ext cx="955752" cy="917522"/>
          </a:xfrm>
          <a:prstGeom prst="rect">
            <a:avLst/>
          </a:prstGeom>
        </p:spPr>
      </p:pic>
      <p:pic>
        <p:nvPicPr>
          <p:cNvPr id="15" name="Picture 4" descr="C:\Users\v.legrand\AppData\Local\Microsoft\Windows\INetCache\IE\TS76JX7A\icon-803718_640[1].png">
            <a:extLst>
              <a:ext uri="{FF2B5EF4-FFF2-40B4-BE49-F238E27FC236}">
                <a16:creationId xmlns:a16="http://schemas.microsoft.com/office/drawing/2014/main" id="{B9CAFB77-E2F8-4569-8253-3DB23EC430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589" y="3951487"/>
            <a:ext cx="2543944" cy="254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26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5147DC1-8046-4973-8606-8A9518F9B820}"/>
              </a:ext>
            </a:extLst>
          </p:cNvPr>
          <p:cNvPicPr>
            <a:picLocks noChangeAspect="1"/>
          </p:cNvPicPr>
          <p:nvPr/>
        </p:nvPicPr>
        <p:blipFill>
          <a:blip r:embed="rId2"/>
          <a:stretch>
            <a:fillRect/>
          </a:stretch>
        </p:blipFill>
        <p:spPr>
          <a:xfrm>
            <a:off x="1181100" y="99390"/>
            <a:ext cx="9829800" cy="5956958"/>
          </a:xfrm>
          <a:prstGeom prst="rect">
            <a:avLst/>
          </a:prstGeom>
        </p:spPr>
      </p:pic>
      <p:pic>
        <p:nvPicPr>
          <p:cNvPr id="4" name="Image 3">
            <a:extLst>
              <a:ext uri="{FF2B5EF4-FFF2-40B4-BE49-F238E27FC236}">
                <a16:creationId xmlns:a16="http://schemas.microsoft.com/office/drawing/2014/main" id="{DA1EC3B6-7869-4B18-857A-9AB26C2B7672}"/>
              </a:ext>
            </a:extLst>
          </p:cNvPr>
          <p:cNvPicPr>
            <a:picLocks noChangeAspect="1"/>
          </p:cNvPicPr>
          <p:nvPr/>
        </p:nvPicPr>
        <p:blipFill>
          <a:blip r:embed="rId3"/>
          <a:stretch>
            <a:fillRect/>
          </a:stretch>
        </p:blipFill>
        <p:spPr>
          <a:xfrm>
            <a:off x="638109" y="6260107"/>
            <a:ext cx="10915782" cy="418989"/>
          </a:xfrm>
          <a:prstGeom prst="rect">
            <a:avLst/>
          </a:prstGeom>
        </p:spPr>
      </p:pic>
    </p:spTree>
    <p:extLst>
      <p:ext uri="{BB962C8B-B14F-4D97-AF65-F5344CB8AC3E}">
        <p14:creationId xmlns:p14="http://schemas.microsoft.com/office/powerpoint/2010/main" val="758144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FD4F69-B4BB-4FC7-92C6-3AF7DF08D91A}"/>
              </a:ext>
            </a:extLst>
          </p:cNvPr>
          <p:cNvSpPr>
            <a:spLocks noGrp="1"/>
          </p:cNvSpPr>
          <p:nvPr>
            <p:ph type="title"/>
          </p:nvPr>
        </p:nvSpPr>
        <p:spPr>
          <a:xfrm>
            <a:off x="609600" y="274638"/>
            <a:ext cx="10850217" cy="719275"/>
          </a:xfrm>
          <a:ln w="28575">
            <a:solidFill>
              <a:srgbClr val="009999"/>
            </a:solidFill>
          </a:ln>
        </p:spPr>
        <p:txBody>
          <a:bodyPr>
            <a:normAutofit fontScale="90000"/>
          </a:bodyPr>
          <a:lstStyle/>
          <a:p>
            <a:r>
              <a:rPr lang="fr-FR" b="1" dirty="0">
                <a:solidFill>
                  <a:srgbClr val="009999"/>
                </a:solidFill>
              </a:rPr>
              <a:t>Recevabilité</a:t>
            </a:r>
            <a:endParaRPr lang="fr-BE" b="1" dirty="0">
              <a:solidFill>
                <a:srgbClr val="009999"/>
              </a:solidFill>
            </a:endParaRPr>
          </a:p>
        </p:txBody>
      </p:sp>
      <p:sp>
        <p:nvSpPr>
          <p:cNvPr id="21" name="Rectangle 20">
            <a:extLst>
              <a:ext uri="{FF2B5EF4-FFF2-40B4-BE49-F238E27FC236}">
                <a16:creationId xmlns:a16="http://schemas.microsoft.com/office/drawing/2014/main" id="{A3A5C522-54F5-4BA6-8C08-5D9815E574B0}"/>
              </a:ext>
            </a:extLst>
          </p:cNvPr>
          <p:cNvSpPr/>
          <p:nvPr/>
        </p:nvSpPr>
        <p:spPr>
          <a:xfrm>
            <a:off x="162869" y="1116406"/>
            <a:ext cx="11586703" cy="5427704"/>
          </a:xfrm>
          <a:prstGeom prst="rect">
            <a:avLst/>
          </a:prstGeom>
        </p:spPr>
        <p:txBody>
          <a:bodyPr wrap="square">
            <a:spAutoFit/>
          </a:bodyPr>
          <a:lstStyle/>
          <a:p>
            <a:pPr marL="798513" marR="3387" lvl="2" indent="-457200" algn="l" defTabSz="609630" rtl="0" eaLnBrk="1" fontAlgn="auto" latinLnBrk="0" hangingPunct="1">
              <a:lnSpc>
                <a:spcPct val="122200"/>
              </a:lnSpc>
              <a:spcBef>
                <a:spcPts val="63"/>
              </a:spcBef>
              <a:spcAft>
                <a:spcPts val="0"/>
              </a:spcAft>
              <a:buClr>
                <a:srgbClr val="4AAF21"/>
              </a:buClr>
              <a:buSzTx/>
              <a:buFont typeface="Wingdings" panose="05000000000000000000" pitchFamily="2" charset="2"/>
              <a:buChar char="ü"/>
              <a:tabLst/>
              <a:defRPr/>
            </a:pPr>
            <a:r>
              <a:rPr lang="fr-FR" sz="2800" dirty="0">
                <a:solidFill>
                  <a:prstClr val="black"/>
                </a:solidFill>
                <a:latin typeface="Calibri"/>
              </a:rPr>
              <a:t>(1) </a:t>
            </a:r>
            <a:r>
              <a:rPr kumimoji="0" lang="fr-FR" sz="2800" b="0" i="0" u="none" strike="noStrike" kern="1200" cap="none" spc="0" normalizeH="0" baseline="0" noProof="0" dirty="0">
                <a:ln>
                  <a:noFill/>
                </a:ln>
                <a:solidFill>
                  <a:prstClr val="black"/>
                </a:solidFill>
                <a:effectLst/>
                <a:uLnTx/>
                <a:uFillTx/>
                <a:latin typeface="Calibri"/>
                <a:ea typeface="+mn-ea"/>
                <a:cs typeface="+mn-cs"/>
              </a:rPr>
              <a:t>Être déposé dans les délais </a:t>
            </a:r>
          </a:p>
          <a:p>
            <a:pPr marL="798513" marR="3387" lvl="2" indent="-457200" algn="l" defTabSz="609630" rtl="0" eaLnBrk="1" fontAlgn="auto" latinLnBrk="0" hangingPunct="1">
              <a:lnSpc>
                <a:spcPct val="122200"/>
              </a:lnSpc>
              <a:spcBef>
                <a:spcPts val="63"/>
              </a:spcBef>
              <a:spcAft>
                <a:spcPts val="0"/>
              </a:spcAft>
              <a:buClr>
                <a:srgbClr val="4AAF21"/>
              </a:buClr>
              <a:buSzTx/>
              <a:buFont typeface="Wingdings" panose="05000000000000000000" pitchFamily="2" charset="2"/>
              <a:buChar char="ü"/>
              <a:tabLst/>
              <a:defRPr/>
            </a:pPr>
            <a:r>
              <a:rPr lang="fr-FR" sz="2800" dirty="0">
                <a:solidFill>
                  <a:prstClr val="black"/>
                </a:solidFill>
                <a:latin typeface="Calibri"/>
              </a:rPr>
              <a:t>(2-3) Porteur de projet</a:t>
            </a:r>
          </a:p>
          <a:p>
            <a:pPr marL="798513" marR="3387" lvl="2" indent="-457200" algn="l" defTabSz="609630" rtl="0" eaLnBrk="1" fontAlgn="auto" latinLnBrk="0" hangingPunct="1">
              <a:lnSpc>
                <a:spcPct val="122200"/>
              </a:lnSpc>
              <a:spcBef>
                <a:spcPts val="63"/>
              </a:spcBef>
              <a:spcAft>
                <a:spcPts val="0"/>
              </a:spcAft>
              <a:buSzTx/>
              <a:buFont typeface="Wingdings" panose="05000000000000000000" pitchFamily="2" charset="2"/>
              <a:buChar char="Ø"/>
              <a:tabLst/>
              <a:defRPr/>
            </a:pPr>
            <a:r>
              <a:rPr lang="fr-FR" sz="2800" dirty="0">
                <a:solidFill>
                  <a:prstClr val="black"/>
                </a:solidFill>
                <a:latin typeface="Calibri"/>
              </a:rPr>
              <a:t>(4) Respect de la localisation</a:t>
            </a:r>
            <a:endParaRPr kumimoji="0" lang="fr-FR" sz="2800" b="0" i="0" u="none" strike="noStrike" kern="1200" cap="none" spc="0" normalizeH="0" baseline="0" noProof="0" dirty="0">
              <a:ln>
                <a:noFill/>
              </a:ln>
              <a:solidFill>
                <a:prstClr val="black"/>
              </a:solidFill>
              <a:effectLst/>
              <a:uLnTx/>
              <a:uFillTx/>
              <a:latin typeface="Calibri"/>
              <a:ea typeface="+mn-ea"/>
              <a:cs typeface="+mn-cs"/>
            </a:endParaRPr>
          </a:p>
          <a:p>
            <a:pPr marL="627063" marR="3387" lvl="2" indent="-285750" algn="l" defTabSz="609630" rtl="0" eaLnBrk="1" fontAlgn="auto" latinLnBrk="0" hangingPunct="1">
              <a:lnSpc>
                <a:spcPct val="122200"/>
              </a:lnSpc>
              <a:spcBef>
                <a:spcPts val="63"/>
              </a:spcBef>
              <a:spcAft>
                <a:spcPts val="0"/>
              </a:spcAft>
              <a:buClrTx/>
              <a:buSzTx/>
              <a:buFont typeface="Wingdings" panose="05000000000000000000" pitchFamily="2" charset="2"/>
              <a:buChar char="Ø"/>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  (5) Intérêt général </a:t>
            </a:r>
          </a:p>
          <a:p>
            <a:pPr marL="627063" marR="3387" lvl="2" indent="-285750" algn="l" defTabSz="609630" rtl="0" eaLnBrk="1" fontAlgn="auto" latinLnBrk="0" hangingPunct="1">
              <a:lnSpc>
                <a:spcPct val="122200"/>
              </a:lnSpc>
              <a:spcBef>
                <a:spcPts val="63"/>
              </a:spcBef>
              <a:spcAft>
                <a:spcPts val="0"/>
              </a:spcAft>
              <a:buClrTx/>
              <a:buSzTx/>
              <a:buFont typeface="Wingdings" panose="05000000000000000000" pitchFamily="2" charset="2"/>
              <a:buChar char="Ø"/>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  (6) Caractère durable</a:t>
            </a:r>
          </a:p>
          <a:p>
            <a:pPr marL="684213" marR="3387" lvl="2" indent="-342900" algn="l" defTabSz="609630" rtl="0" eaLnBrk="1" fontAlgn="auto" latinLnBrk="0" hangingPunct="1">
              <a:lnSpc>
                <a:spcPct val="122200"/>
              </a:lnSpc>
              <a:spcBef>
                <a:spcPts val="63"/>
              </a:spcBef>
              <a:spcAft>
                <a:spcPts val="0"/>
              </a:spcAft>
              <a:buClr>
                <a:srgbClr val="4AAF21"/>
              </a:buClr>
              <a:buSzTx/>
              <a:buFont typeface="Wingdings" panose="05000000000000000000" pitchFamily="2" charset="2"/>
              <a:buChar char="ü"/>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  (7) Spécifie qui réalise le projet, commune ou porteur du projet</a:t>
            </a:r>
          </a:p>
          <a:p>
            <a:pPr marL="684213" marR="3387" lvl="2" indent="-342900" defTabSz="609630">
              <a:lnSpc>
                <a:spcPct val="122200"/>
              </a:lnSpc>
              <a:spcBef>
                <a:spcPts val="63"/>
              </a:spcBef>
              <a:buClr>
                <a:srgbClr val="4AAF21"/>
              </a:buClr>
              <a:buFont typeface="Wingdings" panose="05000000000000000000" pitchFamily="2" charset="2"/>
              <a:buChar char="ü"/>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  (8) Respecte la limite budgétaire (10.000€)</a:t>
            </a:r>
          </a:p>
          <a:p>
            <a:pPr marL="627063" marR="3387" lvl="2" indent="-285750" defTabSz="609630">
              <a:lnSpc>
                <a:spcPct val="122200"/>
              </a:lnSpc>
              <a:spcBef>
                <a:spcPts val="63"/>
              </a:spcBef>
              <a:buFont typeface="Wingdings" panose="05000000000000000000" pitchFamily="2" charset="2"/>
              <a:buChar char="Ø"/>
              <a:defRPr/>
            </a:pPr>
            <a:r>
              <a:rPr lang="fr-FR" sz="2800" dirty="0">
                <a:solidFill>
                  <a:prstClr val="black"/>
                </a:solidFill>
                <a:latin typeface="Calibri"/>
              </a:rPr>
              <a:t>   (9) Budget réaliste</a:t>
            </a:r>
          </a:p>
          <a:p>
            <a:pPr marL="627063" marR="3387" lvl="2" indent="-285750" defTabSz="609630">
              <a:lnSpc>
                <a:spcPct val="122200"/>
              </a:lnSpc>
              <a:spcBef>
                <a:spcPts val="63"/>
              </a:spcBef>
              <a:buFont typeface="Wingdings" panose="05000000000000000000" pitchFamily="2" charset="2"/>
              <a:buChar char="Ø"/>
              <a:defRPr/>
            </a:pPr>
            <a:r>
              <a:rPr lang="fr-FR" sz="2800" dirty="0">
                <a:solidFill>
                  <a:prstClr val="black"/>
                </a:solidFill>
                <a:highlight>
                  <a:srgbClr val="FF00FF"/>
                </a:highlight>
                <a:latin typeface="Calibri"/>
              </a:rPr>
              <a:t>   (10) Dépenses matérielles, pas de dépenses de fonctionnement</a:t>
            </a:r>
          </a:p>
          <a:p>
            <a:pPr marL="798513" marR="3387" lvl="2" indent="-457200" defTabSz="609630">
              <a:lnSpc>
                <a:spcPct val="122200"/>
              </a:lnSpc>
              <a:spcBef>
                <a:spcPts val="63"/>
              </a:spcBef>
              <a:buClr>
                <a:srgbClr val="4AAF21"/>
              </a:buClr>
              <a:buFont typeface="Wingdings" panose="05000000000000000000" pitchFamily="2" charset="2"/>
              <a:buChar char="ü"/>
              <a:defRPr/>
            </a:pPr>
            <a:r>
              <a:rPr lang="fr-FR" sz="2800" dirty="0">
                <a:solidFill>
                  <a:prstClr val="black"/>
                </a:solidFill>
              </a:rPr>
              <a:t>   (11) Répondre à au moins 1 objectif du PCDR</a:t>
            </a:r>
            <a:endParaRPr kumimoji="0" lang="fr-FR"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809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90EB51A-8B52-4A1E-9E1E-0166F2F3EE3E}"/>
              </a:ext>
            </a:extLst>
          </p:cNvPr>
          <p:cNvSpPr txBox="1"/>
          <p:nvPr/>
        </p:nvSpPr>
        <p:spPr>
          <a:xfrm>
            <a:off x="5257" y="0"/>
            <a:ext cx="12186743" cy="5024452"/>
          </a:xfrm>
          <a:prstGeom prst="rect">
            <a:avLst/>
          </a:prstGeom>
          <a:noFill/>
        </p:spPr>
        <p:txBody>
          <a:bodyPr wrap="square" rtlCol="0">
            <a:spAutoFit/>
          </a:bodyPr>
          <a:lstStyle/>
          <a:p>
            <a:r>
              <a:rPr lang="fr-BE" sz="3600" b="1" u="sng" dirty="0"/>
              <a:t>Qu’est-ce qui pose problème ?</a:t>
            </a:r>
          </a:p>
          <a:p>
            <a:endParaRPr lang="fr-BE" sz="1050" dirty="0"/>
          </a:p>
          <a:p>
            <a:pPr marL="742950" lvl="1" indent="-285750">
              <a:buFont typeface="Arial" panose="020B0604020202020204" pitchFamily="34" charset="0"/>
              <a:buChar char="•"/>
            </a:pPr>
            <a:r>
              <a:rPr lang="fr-BE" sz="3200" dirty="0"/>
              <a:t>Aucun investissement matériel</a:t>
            </a:r>
          </a:p>
          <a:p>
            <a:pPr marL="742950" lvl="1" indent="-285750">
              <a:buFont typeface="Arial" panose="020B0604020202020204" pitchFamily="34" charset="0"/>
              <a:buChar char="•"/>
            </a:pPr>
            <a:r>
              <a:rPr lang="fr-BE" sz="3200" dirty="0"/>
              <a:t>Le projet global est surtout destiné à l’administration : </a:t>
            </a:r>
          </a:p>
          <a:p>
            <a:pPr marL="1200150" lvl="2" indent="-285750">
              <a:buFont typeface="Arial" panose="020B0604020202020204" pitchFamily="34" charset="0"/>
              <a:buChar char="•"/>
            </a:pPr>
            <a:r>
              <a:rPr lang="fr-BE" sz="3200" dirty="0"/>
              <a:t>L’administration demande l’étude puis la reçoit</a:t>
            </a:r>
          </a:p>
          <a:p>
            <a:pPr marL="1200150" lvl="2" indent="-285750">
              <a:buFont typeface="Arial" panose="020B0604020202020204" pitchFamily="34" charset="0"/>
              <a:buChar char="•"/>
            </a:pPr>
            <a:r>
              <a:rPr lang="fr-BE" sz="3200" dirty="0"/>
              <a:t>Les ouvriers communaux suivent la formation</a:t>
            </a:r>
          </a:p>
          <a:p>
            <a:pPr marL="1200150" lvl="2" indent="-285750">
              <a:buFont typeface="Arial" panose="020B0604020202020204" pitchFamily="34" charset="0"/>
              <a:buChar char="•"/>
            </a:pPr>
            <a:r>
              <a:rPr lang="fr-BE" sz="3200" dirty="0"/>
              <a:t>L’action finale est menée par les ouvriers</a:t>
            </a:r>
          </a:p>
          <a:p>
            <a:pPr marL="742950" lvl="1" indent="-285750">
              <a:buFont typeface="Arial" panose="020B0604020202020204" pitchFamily="34" charset="0"/>
              <a:buChar char="•"/>
            </a:pPr>
            <a:r>
              <a:rPr lang="fr-BE" sz="3200" dirty="0"/>
              <a:t>Plusieurs postes sont éligibles avec d’autres appels à projet :</a:t>
            </a:r>
          </a:p>
          <a:p>
            <a:pPr marL="1200150" lvl="2" indent="-285750">
              <a:buFont typeface="Arial" panose="020B0604020202020204" pitchFamily="34" charset="0"/>
              <a:buChar char="•"/>
            </a:pPr>
            <a:r>
              <a:rPr lang="fr-BE" sz="3200" dirty="0"/>
              <a:t>En fonction du lieu de l’expertise, </a:t>
            </a:r>
            <a:r>
              <a:rPr lang="fr-BE" sz="3200" dirty="0" err="1"/>
              <a:t>Natagriwal</a:t>
            </a:r>
            <a:r>
              <a:rPr lang="fr-BE" sz="3200" dirty="0"/>
              <a:t> peut être sollicité</a:t>
            </a:r>
          </a:p>
          <a:p>
            <a:pPr marL="1200150" lvl="2" indent="-285750">
              <a:buFont typeface="Arial" panose="020B0604020202020204" pitchFamily="34" charset="0"/>
              <a:buChar char="•"/>
            </a:pPr>
            <a:r>
              <a:rPr lang="fr-BE" sz="3200" dirty="0"/>
              <a:t>Formations possibles avec subside Biodivercité ou </a:t>
            </a:r>
            <a:r>
              <a:rPr lang="fr-BE" sz="3200" dirty="0" err="1"/>
              <a:t>Adalia</a:t>
            </a:r>
            <a:r>
              <a:rPr lang="fr-BE" sz="3200" dirty="0"/>
              <a:t>, UVCW</a:t>
            </a:r>
          </a:p>
          <a:p>
            <a:endParaRPr lang="fr-BE" dirty="0"/>
          </a:p>
        </p:txBody>
      </p:sp>
      <p:pic>
        <p:nvPicPr>
          <p:cNvPr id="6" name="Image 5">
            <a:extLst>
              <a:ext uri="{FF2B5EF4-FFF2-40B4-BE49-F238E27FC236}">
                <a16:creationId xmlns:a16="http://schemas.microsoft.com/office/drawing/2014/main" id="{735EFC37-D8B9-43EE-842D-B250B5BD46E1}"/>
              </a:ext>
            </a:extLst>
          </p:cNvPr>
          <p:cNvPicPr>
            <a:picLocks noChangeAspect="1"/>
          </p:cNvPicPr>
          <p:nvPr/>
        </p:nvPicPr>
        <p:blipFill>
          <a:blip r:embed="rId3"/>
          <a:stretch>
            <a:fillRect/>
          </a:stretch>
        </p:blipFill>
        <p:spPr>
          <a:xfrm>
            <a:off x="0" y="4611756"/>
            <a:ext cx="12186743" cy="1401417"/>
          </a:xfrm>
          <a:prstGeom prst="rect">
            <a:avLst/>
          </a:prstGeom>
        </p:spPr>
      </p:pic>
      <p:pic>
        <p:nvPicPr>
          <p:cNvPr id="7" name="Image 6">
            <a:extLst>
              <a:ext uri="{FF2B5EF4-FFF2-40B4-BE49-F238E27FC236}">
                <a16:creationId xmlns:a16="http://schemas.microsoft.com/office/drawing/2014/main" id="{F12AD008-EC38-4D64-8557-B0C0EF996EEC}"/>
              </a:ext>
            </a:extLst>
          </p:cNvPr>
          <p:cNvPicPr>
            <a:picLocks noChangeAspect="1"/>
          </p:cNvPicPr>
          <p:nvPr/>
        </p:nvPicPr>
        <p:blipFill>
          <a:blip r:embed="rId4"/>
          <a:stretch>
            <a:fillRect/>
          </a:stretch>
        </p:blipFill>
        <p:spPr>
          <a:xfrm>
            <a:off x="5257" y="5734877"/>
            <a:ext cx="10571378" cy="1043610"/>
          </a:xfrm>
          <a:prstGeom prst="rect">
            <a:avLst/>
          </a:prstGeom>
        </p:spPr>
      </p:pic>
    </p:spTree>
    <p:extLst>
      <p:ext uri="{BB962C8B-B14F-4D97-AF65-F5344CB8AC3E}">
        <p14:creationId xmlns:p14="http://schemas.microsoft.com/office/powerpoint/2010/main" val="3709985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10">
            <a:extLst>
              <a:ext uri="{FF2B5EF4-FFF2-40B4-BE49-F238E27FC236}">
                <a16:creationId xmlns:a16="http://schemas.microsoft.com/office/drawing/2014/main" id="{033F9768-0C25-4C29-960C-7D5DE145B829}"/>
              </a:ext>
            </a:extLst>
          </p:cNvPr>
          <p:cNvSpPr txBox="1">
            <a:spLocks noChangeAspect="1"/>
          </p:cNvSpPr>
          <p:nvPr/>
        </p:nvSpPr>
        <p:spPr>
          <a:xfrm>
            <a:off x="1984880" y="1112836"/>
            <a:ext cx="10669173" cy="3590749"/>
          </a:xfrm>
          <a:prstGeom prst="rect">
            <a:avLst/>
          </a:prstGeom>
        </p:spPr>
        <p:txBody>
          <a:bodyPr vert="horz" wrap="square" lIns="0" tIns="8467" rIns="0" bIns="0" rtlCol="0">
            <a:spAutoFit/>
            <a:scene3d>
              <a:camera prst="orthographicFront"/>
              <a:lightRig rig="soft" dir="t">
                <a:rot lat="0" lon="0" rev="15600000"/>
              </a:lightRig>
            </a:scene3d>
            <a:sp3d extrusionH="57150" prstMaterial="softEdge">
              <a:bevelT w="25400" h="38100"/>
            </a:sp3d>
          </a:bodyPr>
          <a:lstStyle/>
          <a:p>
            <a:pPr marL="798513" marR="3387" lvl="2" indent="-457200" defTabSz="609630">
              <a:lnSpc>
                <a:spcPct val="250000"/>
              </a:lnSpc>
              <a:spcBef>
                <a:spcPts val="63"/>
              </a:spcBef>
              <a:buFont typeface="+mj-lt"/>
              <a:buAutoNum type="arabicPeriod"/>
              <a:defRPr/>
            </a:pPr>
            <a:r>
              <a:rPr lang="fr-BE" sz="2400" dirty="0"/>
              <a:t>Les citoyens </a:t>
            </a:r>
            <a:r>
              <a:rPr sz="2400" dirty="0"/>
              <a:t>et associations</a:t>
            </a:r>
            <a:r>
              <a:rPr lang="fr-BE" sz="2400" dirty="0"/>
              <a:t> déposent leurs projets </a:t>
            </a:r>
          </a:p>
          <a:p>
            <a:pPr marL="798513" marR="3387" lvl="2" indent="-457200" defTabSz="609630">
              <a:lnSpc>
                <a:spcPct val="250000"/>
              </a:lnSpc>
              <a:spcBef>
                <a:spcPts val="63"/>
              </a:spcBef>
              <a:buFont typeface="+mj-lt"/>
              <a:buAutoNum type="arabicPeriod"/>
              <a:defRPr/>
            </a:pPr>
            <a:r>
              <a:rPr lang="fr-BE" sz="2400" dirty="0"/>
              <a:t>Le comité de sélection analyse la recevabilité des projets</a:t>
            </a:r>
          </a:p>
          <a:p>
            <a:pPr marL="798513" marR="3387" lvl="2" indent="-457200" defTabSz="609630">
              <a:lnSpc>
                <a:spcPct val="250000"/>
              </a:lnSpc>
              <a:spcBef>
                <a:spcPts val="63"/>
              </a:spcBef>
              <a:buFont typeface="+mj-lt"/>
              <a:buAutoNum type="arabicPeriod"/>
              <a:defRPr/>
            </a:pPr>
            <a:r>
              <a:rPr lang="fr-BE" sz="2400" dirty="0"/>
              <a:t>Information des lauréats et population</a:t>
            </a:r>
          </a:p>
          <a:p>
            <a:pPr marL="798513" marR="3387" lvl="2" indent="-457200" defTabSz="609630">
              <a:lnSpc>
                <a:spcPct val="250000"/>
              </a:lnSpc>
              <a:spcBef>
                <a:spcPts val="63"/>
              </a:spcBef>
              <a:buFont typeface="+mj-lt"/>
              <a:buAutoNum type="arabicPeriod"/>
              <a:defRPr/>
            </a:pPr>
            <a:r>
              <a:rPr lang="fr-BE" sz="2400" dirty="0"/>
              <a:t>Fin de la réalisation des travaux (24 mois)</a:t>
            </a:r>
          </a:p>
        </p:txBody>
      </p:sp>
      <p:sp>
        <p:nvSpPr>
          <p:cNvPr id="29" name="Titre 1">
            <a:extLst>
              <a:ext uri="{FF2B5EF4-FFF2-40B4-BE49-F238E27FC236}">
                <a16:creationId xmlns:a16="http://schemas.microsoft.com/office/drawing/2014/main" id="{08FD4F69-B4BB-4FC7-92C6-3AF7DF08D91A}"/>
              </a:ext>
            </a:extLst>
          </p:cNvPr>
          <p:cNvSpPr>
            <a:spLocks noGrp="1"/>
          </p:cNvSpPr>
          <p:nvPr>
            <p:ph type="title"/>
          </p:nvPr>
        </p:nvSpPr>
        <p:spPr>
          <a:xfrm>
            <a:off x="678872" y="206391"/>
            <a:ext cx="10834255" cy="735133"/>
          </a:xfrm>
          <a:ln w="28575">
            <a:solidFill>
              <a:srgbClr val="009999"/>
            </a:solidFill>
          </a:ln>
        </p:spPr>
        <p:txBody>
          <a:bodyPr>
            <a:normAutofit fontScale="90000"/>
          </a:bodyPr>
          <a:lstStyle/>
          <a:p>
            <a:pPr algn="ctr"/>
            <a:r>
              <a:rPr lang="fr-FR" sz="4400" dirty="0">
                <a:solidFill>
                  <a:srgbClr val="009999"/>
                </a:solidFill>
              </a:rPr>
              <a:t>Suites</a:t>
            </a:r>
            <a:endParaRPr lang="fr-BE" sz="4400" dirty="0">
              <a:solidFill>
                <a:srgbClr val="009999"/>
              </a:solidFill>
            </a:endParaRPr>
          </a:p>
        </p:txBody>
      </p:sp>
      <p:grpSp>
        <p:nvGrpSpPr>
          <p:cNvPr id="11" name="Groupe 10"/>
          <p:cNvGrpSpPr/>
          <p:nvPr/>
        </p:nvGrpSpPr>
        <p:grpSpPr>
          <a:xfrm>
            <a:off x="0" y="206391"/>
            <a:ext cx="2228341" cy="6519650"/>
            <a:chOff x="-1" y="592090"/>
            <a:chExt cx="1438656" cy="6519650"/>
          </a:xfrm>
        </p:grpSpPr>
        <p:pic>
          <p:nvPicPr>
            <p:cNvPr id="28" name="Graphique 27" descr="Personne confuse">
              <a:extLst>
                <a:ext uri="{FF2B5EF4-FFF2-40B4-BE49-F238E27FC236}">
                  <a16:creationId xmlns:a16="http://schemas.microsoft.com/office/drawing/2014/main" id="{10B2EAA3-C549-4667-B959-520E71B4D04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163" y="592090"/>
              <a:ext cx="918329" cy="918329"/>
            </a:xfrm>
            <a:prstGeom prst="rect">
              <a:avLst/>
            </a:prstGeom>
          </p:spPr>
        </p:pic>
        <p:grpSp>
          <p:nvGrpSpPr>
            <p:cNvPr id="10" name="Groupe 9"/>
            <p:cNvGrpSpPr/>
            <p:nvPr/>
          </p:nvGrpSpPr>
          <p:grpSpPr>
            <a:xfrm>
              <a:off x="-1" y="1485065"/>
              <a:ext cx="1438656" cy="5626675"/>
              <a:chOff x="73245" y="1414468"/>
              <a:chExt cx="1438656" cy="5626675"/>
            </a:xfrm>
          </p:grpSpPr>
          <p:sp>
            <p:nvSpPr>
              <p:cNvPr id="8" name="Flèche vers le bas 7"/>
              <p:cNvSpPr/>
              <p:nvPr/>
            </p:nvSpPr>
            <p:spPr>
              <a:xfrm>
                <a:off x="73245" y="1414468"/>
                <a:ext cx="1438656" cy="5626675"/>
              </a:xfrm>
              <a:prstGeom prst="down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ZoneTexte 30"/>
              <p:cNvSpPr txBox="1"/>
              <p:nvPr/>
            </p:nvSpPr>
            <p:spPr>
              <a:xfrm>
                <a:off x="404663" y="1746549"/>
                <a:ext cx="775817" cy="707886"/>
              </a:xfrm>
              <a:prstGeom prst="rect">
                <a:avLst/>
              </a:prstGeom>
              <a:noFill/>
            </p:spPr>
            <p:txBody>
              <a:bodyPr wrap="square" rtlCol="0">
                <a:spAutoFit/>
              </a:bodyPr>
              <a:lstStyle/>
              <a:p>
                <a:r>
                  <a:rPr lang="fr-BE" sz="2000" b="1" dirty="0"/>
                  <a:t>8.1.23 au 10.2.23</a:t>
                </a:r>
              </a:p>
            </p:txBody>
          </p:sp>
          <p:sp>
            <p:nvSpPr>
              <p:cNvPr id="33" name="ZoneTexte 32"/>
              <p:cNvSpPr txBox="1"/>
              <p:nvPr/>
            </p:nvSpPr>
            <p:spPr>
              <a:xfrm>
                <a:off x="447650" y="4597117"/>
                <a:ext cx="938784" cy="400110"/>
              </a:xfrm>
              <a:prstGeom prst="rect">
                <a:avLst/>
              </a:prstGeom>
              <a:noFill/>
            </p:spPr>
            <p:txBody>
              <a:bodyPr wrap="square" rtlCol="0">
                <a:spAutoFit/>
              </a:bodyPr>
              <a:lstStyle/>
              <a:p>
                <a:r>
                  <a:rPr lang="fr-BE" sz="2000" b="1" dirty="0"/>
                  <a:t>12.24</a:t>
                </a:r>
              </a:p>
            </p:txBody>
          </p:sp>
        </p:grpSp>
      </p:grpSp>
      <p:sp>
        <p:nvSpPr>
          <p:cNvPr id="15" name="ZoneTexte 14">
            <a:extLst>
              <a:ext uri="{FF2B5EF4-FFF2-40B4-BE49-F238E27FC236}">
                <a16:creationId xmlns:a16="http://schemas.microsoft.com/office/drawing/2014/main" id="{D1A6BFC2-CAC6-4269-8EE1-D8D7435DFC06}"/>
              </a:ext>
            </a:extLst>
          </p:cNvPr>
          <p:cNvSpPr txBox="1"/>
          <p:nvPr/>
        </p:nvSpPr>
        <p:spPr>
          <a:xfrm>
            <a:off x="579917" y="3350483"/>
            <a:ext cx="1068505" cy="400110"/>
          </a:xfrm>
          <a:prstGeom prst="rect">
            <a:avLst/>
          </a:prstGeom>
          <a:noFill/>
        </p:spPr>
        <p:txBody>
          <a:bodyPr wrap="square" rtlCol="0">
            <a:spAutoFit/>
          </a:bodyPr>
          <a:lstStyle/>
          <a:p>
            <a:r>
              <a:rPr lang="fr-BE" sz="2000" b="1" dirty="0"/>
              <a:t>24.4.23</a:t>
            </a:r>
            <a:endParaRPr lang="fr-BE" sz="2000" b="1" dirty="0">
              <a:solidFill>
                <a:srgbClr val="FF0000"/>
              </a:solidFill>
            </a:endParaRPr>
          </a:p>
        </p:txBody>
      </p:sp>
      <p:sp>
        <p:nvSpPr>
          <p:cNvPr id="17" name="ZoneTexte 16">
            <a:extLst>
              <a:ext uri="{FF2B5EF4-FFF2-40B4-BE49-F238E27FC236}">
                <a16:creationId xmlns:a16="http://schemas.microsoft.com/office/drawing/2014/main" id="{A8C269FF-FD12-4A51-9B1A-B4F6EC708479}"/>
              </a:ext>
            </a:extLst>
          </p:cNvPr>
          <p:cNvSpPr txBox="1"/>
          <p:nvPr/>
        </p:nvSpPr>
        <p:spPr>
          <a:xfrm>
            <a:off x="521347" y="2338121"/>
            <a:ext cx="1201666" cy="707886"/>
          </a:xfrm>
          <a:prstGeom prst="rect">
            <a:avLst/>
          </a:prstGeom>
          <a:noFill/>
        </p:spPr>
        <p:txBody>
          <a:bodyPr wrap="square" rtlCol="0">
            <a:spAutoFit/>
          </a:bodyPr>
          <a:lstStyle/>
          <a:p>
            <a:r>
              <a:rPr lang="fr-BE" sz="2000" b="1" dirty="0"/>
              <a:t>Pour le 12.03</a:t>
            </a:r>
          </a:p>
        </p:txBody>
      </p:sp>
    </p:spTree>
    <p:extLst>
      <p:ext uri="{BB962C8B-B14F-4D97-AF65-F5344CB8AC3E}">
        <p14:creationId xmlns:p14="http://schemas.microsoft.com/office/powerpoint/2010/main" val="175860966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424BBC18-3083-44AC-A923-9D2976D3720F}"/>
              </a:ext>
            </a:extLst>
          </p:cNvPr>
          <p:cNvSpPr txBox="1">
            <a:spLocks/>
          </p:cNvSpPr>
          <p:nvPr/>
        </p:nvSpPr>
        <p:spPr>
          <a:xfrm>
            <a:off x="609600" y="274638"/>
            <a:ext cx="10972800" cy="1143000"/>
          </a:xfrm>
          <a:prstGeom prst="rect">
            <a:avLst/>
          </a:prstGeom>
          <a:ln w="28575">
            <a:solidFill>
              <a:srgbClr val="00ADBA"/>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b="1" dirty="0">
                <a:solidFill>
                  <a:srgbClr val="00ADBA"/>
                </a:solidFill>
              </a:rPr>
              <a:t>Plateforme FRW  : </a:t>
            </a:r>
          </a:p>
        </p:txBody>
      </p:sp>
      <p:pic>
        <p:nvPicPr>
          <p:cNvPr id="2" name="Image 1">
            <a:extLst>
              <a:ext uri="{FF2B5EF4-FFF2-40B4-BE49-F238E27FC236}">
                <a16:creationId xmlns:a16="http://schemas.microsoft.com/office/drawing/2014/main" id="{0066D624-49F0-4329-893A-B68E3E419C5F}"/>
              </a:ext>
            </a:extLst>
          </p:cNvPr>
          <p:cNvPicPr>
            <a:picLocks noChangeAspect="1"/>
          </p:cNvPicPr>
          <p:nvPr/>
        </p:nvPicPr>
        <p:blipFill>
          <a:blip r:embed="rId3"/>
          <a:stretch>
            <a:fillRect/>
          </a:stretch>
        </p:blipFill>
        <p:spPr>
          <a:xfrm>
            <a:off x="8093138" y="1068906"/>
            <a:ext cx="3257908" cy="1635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 3">
            <a:extLst>
              <a:ext uri="{FF2B5EF4-FFF2-40B4-BE49-F238E27FC236}">
                <a16:creationId xmlns:a16="http://schemas.microsoft.com/office/drawing/2014/main" id="{909E3D9D-B11C-47BA-AD87-BE268AE2F386}"/>
              </a:ext>
            </a:extLst>
          </p:cNvPr>
          <p:cNvPicPr>
            <a:picLocks noChangeAspect="1"/>
          </p:cNvPicPr>
          <p:nvPr/>
        </p:nvPicPr>
        <p:blipFill>
          <a:blip r:embed="rId4"/>
          <a:stretch>
            <a:fillRect/>
          </a:stretch>
        </p:blipFill>
        <p:spPr>
          <a:xfrm>
            <a:off x="5345014" y="2876019"/>
            <a:ext cx="6779051" cy="3879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EAB31A8D-2E6B-4965-A2C0-49D9BAA222F0}"/>
              </a:ext>
            </a:extLst>
          </p:cNvPr>
          <p:cNvSpPr/>
          <p:nvPr/>
        </p:nvSpPr>
        <p:spPr>
          <a:xfrm>
            <a:off x="3270174" y="846138"/>
            <a:ext cx="5464366" cy="523220"/>
          </a:xfrm>
          <a:prstGeom prst="rect">
            <a:avLst/>
          </a:prstGeom>
        </p:spPr>
        <p:txBody>
          <a:bodyPr wrap="square">
            <a:spAutoFit/>
          </a:bodyPr>
          <a:lstStyle/>
          <a:p>
            <a:r>
              <a:rPr lang="fr-FR" sz="2800" dirty="0">
                <a:solidFill>
                  <a:srgbClr val="009999"/>
                </a:solidFill>
                <a:hlinkClick r:id="rId5">
                  <a:extLst>
                    <a:ext uri="{A12FA001-AC4F-418D-AE19-62706E023703}">
                      <ahyp:hlinkClr xmlns:ahyp="http://schemas.microsoft.com/office/drawing/2018/hyperlinkcolor" val="tx"/>
                    </a:ext>
                  </a:extLst>
                </a:hlinkClick>
              </a:rPr>
              <a:t>https://participation.frw.be</a:t>
            </a:r>
            <a:endParaRPr lang="fr-FR" sz="2800" dirty="0">
              <a:solidFill>
                <a:srgbClr val="009999"/>
              </a:solidFill>
            </a:endParaRPr>
          </a:p>
        </p:txBody>
      </p:sp>
      <p:pic>
        <p:nvPicPr>
          <p:cNvPr id="10" name="Image 9">
            <a:extLst>
              <a:ext uri="{FF2B5EF4-FFF2-40B4-BE49-F238E27FC236}">
                <a16:creationId xmlns:a16="http://schemas.microsoft.com/office/drawing/2014/main" id="{6B593A58-D243-4E01-A072-9C39D6897818}"/>
              </a:ext>
            </a:extLst>
          </p:cNvPr>
          <p:cNvPicPr>
            <a:picLocks noChangeAspect="1"/>
          </p:cNvPicPr>
          <p:nvPr/>
        </p:nvPicPr>
        <p:blipFill rotWithShape="1">
          <a:blip r:embed="rId6"/>
          <a:srcRect t="24282" r="33196"/>
          <a:stretch/>
        </p:blipFill>
        <p:spPr>
          <a:xfrm>
            <a:off x="811595" y="1562442"/>
            <a:ext cx="4190063" cy="5192748"/>
          </a:xfrm>
          <a:prstGeom prst="rect">
            <a:avLst/>
          </a:prstGeom>
        </p:spPr>
      </p:pic>
    </p:spTree>
    <p:extLst>
      <p:ext uri="{BB962C8B-B14F-4D97-AF65-F5344CB8AC3E}">
        <p14:creationId xmlns:p14="http://schemas.microsoft.com/office/powerpoint/2010/main" val="359581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CC9E7E-C8DB-4D73-80B6-C5D35AD7F081}"/>
              </a:ext>
            </a:extLst>
          </p:cNvPr>
          <p:cNvSpPr>
            <a:spLocks noGrp="1"/>
          </p:cNvSpPr>
          <p:nvPr>
            <p:ph type="title"/>
          </p:nvPr>
        </p:nvSpPr>
        <p:spPr>
          <a:xfrm>
            <a:off x="1167388" y="191432"/>
            <a:ext cx="9537783" cy="549469"/>
          </a:xfrm>
        </p:spPr>
        <p:txBody>
          <a:bodyPr vert="horz" lIns="91440" tIns="45720" rIns="91440" bIns="45720" rtlCol="0" anchor="t">
            <a:noAutofit/>
          </a:bodyPr>
          <a:lstStyle/>
          <a:p>
            <a:pPr rtl="0"/>
            <a:r>
              <a:rPr lang="fr-FR" sz="3200" dirty="0">
                <a:solidFill>
                  <a:schemeClr val="accent1">
                    <a:lumMod val="50000"/>
                  </a:schemeClr>
                </a:solidFill>
                <a:latin typeface="+mn-lt"/>
              </a:rPr>
              <a:t>3. Rapport </a:t>
            </a:r>
            <a:r>
              <a:rPr lang="fr-FR" sz="3200">
                <a:solidFill>
                  <a:schemeClr val="accent1">
                    <a:lumMod val="50000"/>
                  </a:schemeClr>
                </a:solidFill>
                <a:latin typeface="+mn-lt"/>
              </a:rPr>
              <a:t>annuel et évaluation </a:t>
            </a:r>
            <a:r>
              <a:rPr lang="fr-FR" sz="3200" dirty="0">
                <a:solidFill>
                  <a:schemeClr val="accent1">
                    <a:lumMod val="50000"/>
                  </a:schemeClr>
                </a:solidFill>
                <a:latin typeface="+mn-lt"/>
              </a:rPr>
              <a:t>à mi-parcours de l’ODR</a:t>
            </a:r>
          </a:p>
        </p:txBody>
      </p:sp>
      <p:sp>
        <p:nvSpPr>
          <p:cNvPr id="12" name="Rectangle 11" descr="Engrenages">
            <a:extLst>
              <a:ext uri="{FF2B5EF4-FFF2-40B4-BE49-F238E27FC236}">
                <a16:creationId xmlns:a16="http://schemas.microsoft.com/office/drawing/2014/main" id="{63C20CE2-049D-4516-9403-CC882BF44D24}"/>
              </a:ext>
            </a:extLst>
          </p:cNvPr>
          <p:cNvSpPr/>
          <p:nvPr/>
        </p:nvSpPr>
        <p:spPr>
          <a:xfrm>
            <a:off x="356043" y="-1504232"/>
            <a:ext cx="218141" cy="181887"/>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0">
            <a:scrgbClr r="0" g="0" b="0"/>
          </a:lnRef>
          <a:fillRef idx="3">
            <a:scrgbClr r="0" g="0" b="0"/>
          </a:fillRef>
          <a:effectRef idx="2">
            <a:schemeClr val="accent6">
              <a:hueOff val="0"/>
              <a:satOff val="0"/>
              <a:lumOff val="0"/>
              <a:alphaOff val="0"/>
            </a:schemeClr>
          </a:effectRef>
          <a:fontRef idx="minor">
            <a:schemeClr val="lt1"/>
          </a:fontRef>
        </p:style>
      </p:sp>
      <p:pic>
        <p:nvPicPr>
          <p:cNvPr id="3" name="Image 2"/>
          <p:cNvPicPr>
            <a:picLocks noChangeAspect="1"/>
          </p:cNvPicPr>
          <p:nvPr/>
        </p:nvPicPr>
        <p:blipFill>
          <a:blip r:embed="rId5"/>
          <a:stretch>
            <a:fillRect/>
          </a:stretch>
        </p:blipFill>
        <p:spPr>
          <a:xfrm>
            <a:off x="14294981" y="-138451"/>
            <a:ext cx="178391" cy="178391"/>
          </a:xfrm>
          <a:prstGeom prst="rect">
            <a:avLst/>
          </a:prstGeom>
          <a:solidFill>
            <a:schemeClr val="accent2">
              <a:lumMod val="60000"/>
              <a:lumOff val="40000"/>
            </a:schemeClr>
          </a:solidFill>
        </p:spPr>
      </p:pic>
      <p:sp>
        <p:nvSpPr>
          <p:cNvPr id="4" name="ZoneTexte 3"/>
          <p:cNvSpPr txBox="1"/>
          <p:nvPr/>
        </p:nvSpPr>
        <p:spPr>
          <a:xfrm>
            <a:off x="773331" y="1416662"/>
            <a:ext cx="4320413" cy="2585323"/>
          </a:xfrm>
          <a:prstGeom prst="rect">
            <a:avLst/>
          </a:prstGeom>
          <a:noFill/>
        </p:spPr>
        <p:txBody>
          <a:bodyPr wrap="none" rtlCol="0">
            <a:spAutoFit/>
          </a:bodyPr>
          <a:lstStyle/>
          <a:p>
            <a:r>
              <a:rPr lang="fr-FR" dirty="0"/>
              <a:t>Evaluation de la Participation</a:t>
            </a:r>
          </a:p>
          <a:p>
            <a:endParaRPr lang="fr-BE" dirty="0"/>
          </a:p>
          <a:p>
            <a:r>
              <a:rPr lang="fr-BE" dirty="0"/>
              <a:t>Evaluation de l’ODR </a:t>
            </a:r>
          </a:p>
          <a:p>
            <a:r>
              <a:rPr lang="fr-BE" dirty="0"/>
              <a:t>dans son fonctionnement</a:t>
            </a:r>
          </a:p>
          <a:p>
            <a:endParaRPr lang="fr-FR" dirty="0"/>
          </a:p>
          <a:p>
            <a:r>
              <a:rPr lang="fr-FR" dirty="0"/>
              <a:t>C</a:t>
            </a:r>
            <a:r>
              <a:rPr lang="fr-BE" dirty="0" err="1"/>
              <a:t>omment</a:t>
            </a:r>
            <a:r>
              <a:rPr lang="fr-BE" dirty="0"/>
              <a:t> la CLDR remplit ses missions ?</a:t>
            </a:r>
          </a:p>
          <a:p>
            <a:r>
              <a:rPr lang="fr-FR" dirty="0"/>
              <a:t>Q</a:t>
            </a:r>
            <a:r>
              <a:rPr lang="fr-BE" dirty="0" err="1"/>
              <a:t>ue</a:t>
            </a:r>
            <a:r>
              <a:rPr lang="fr-BE" dirty="0"/>
              <a:t> faut-il améliorer, comment ?</a:t>
            </a:r>
          </a:p>
          <a:p>
            <a:endParaRPr lang="fr-FR" dirty="0"/>
          </a:p>
          <a:p>
            <a:endParaRPr lang="fr-BE" dirty="0"/>
          </a:p>
        </p:txBody>
      </p:sp>
      <p:sp>
        <p:nvSpPr>
          <p:cNvPr id="22" name="ZoneTexte 21">
            <a:extLst>
              <a:ext uri="{FF2B5EF4-FFF2-40B4-BE49-F238E27FC236}">
                <a16:creationId xmlns:a16="http://schemas.microsoft.com/office/drawing/2014/main" id="{69FBA16C-584B-47B7-8461-4E02BD8226DF}"/>
              </a:ext>
            </a:extLst>
          </p:cNvPr>
          <p:cNvSpPr txBox="1"/>
          <p:nvPr/>
        </p:nvSpPr>
        <p:spPr>
          <a:xfrm>
            <a:off x="6096000" y="1416662"/>
            <a:ext cx="3556002" cy="2585323"/>
          </a:xfrm>
          <a:prstGeom prst="rect">
            <a:avLst/>
          </a:prstGeom>
          <a:noFill/>
        </p:spPr>
        <p:txBody>
          <a:bodyPr wrap="square" rtlCol="0">
            <a:spAutoFit/>
          </a:bodyPr>
          <a:lstStyle/>
          <a:p>
            <a:r>
              <a:rPr lang="fr-FR" dirty="0"/>
              <a:t>Evaluation de la stratégie</a:t>
            </a:r>
            <a:endParaRPr lang="fr-BE" dirty="0"/>
          </a:p>
          <a:p>
            <a:endParaRPr lang="fr-BE" dirty="0"/>
          </a:p>
          <a:p>
            <a:r>
              <a:rPr lang="fr-BE" dirty="0"/>
              <a:t>Evaluation de l’ODR </a:t>
            </a:r>
          </a:p>
          <a:p>
            <a:r>
              <a:rPr lang="fr-BE" dirty="0"/>
              <a:t>dans sa concrétisation</a:t>
            </a:r>
          </a:p>
          <a:p>
            <a:endParaRPr lang="fr-FR" dirty="0"/>
          </a:p>
          <a:p>
            <a:r>
              <a:rPr lang="fr-FR" dirty="0"/>
              <a:t>A</a:t>
            </a:r>
            <a:r>
              <a:rPr lang="fr-BE" dirty="0"/>
              <a:t>-t-on atteint les objectifs ?</a:t>
            </a:r>
          </a:p>
          <a:p>
            <a:endParaRPr lang="fr-FR" dirty="0"/>
          </a:p>
          <a:p>
            <a:r>
              <a:rPr lang="fr-FR" dirty="0"/>
              <a:t>1</a:t>
            </a:r>
            <a:r>
              <a:rPr lang="fr-BE" dirty="0"/>
              <a:t> Addendum (1 projet supplémentaire) ?</a:t>
            </a:r>
          </a:p>
        </p:txBody>
      </p:sp>
      <p:sp>
        <p:nvSpPr>
          <p:cNvPr id="24" name="ZoneTexte 23">
            <a:extLst>
              <a:ext uri="{FF2B5EF4-FFF2-40B4-BE49-F238E27FC236}">
                <a16:creationId xmlns:a16="http://schemas.microsoft.com/office/drawing/2014/main" id="{39D573A5-C58F-4474-BCEC-7B9EE4AAEF7B}"/>
              </a:ext>
            </a:extLst>
          </p:cNvPr>
          <p:cNvSpPr txBox="1"/>
          <p:nvPr/>
        </p:nvSpPr>
        <p:spPr>
          <a:xfrm>
            <a:off x="1735970" y="954997"/>
            <a:ext cx="7606358" cy="461665"/>
          </a:xfrm>
          <a:prstGeom prst="rect">
            <a:avLst/>
          </a:prstGeom>
          <a:noFill/>
        </p:spPr>
        <p:txBody>
          <a:bodyPr wrap="square" rtlCol="0">
            <a:spAutoFit/>
          </a:bodyPr>
          <a:lstStyle/>
          <a:p>
            <a:pPr algn="ctr"/>
            <a:r>
              <a:rPr lang="fr-BE" sz="2400" dirty="0">
                <a:solidFill>
                  <a:schemeClr val="accent1">
                    <a:lumMod val="75000"/>
                  </a:schemeClr>
                </a:solidFill>
              </a:rPr>
              <a:t>2 aspects</a:t>
            </a:r>
            <a:endParaRPr lang="fr-BE" sz="2400" dirty="0"/>
          </a:p>
        </p:txBody>
      </p:sp>
      <p:cxnSp>
        <p:nvCxnSpPr>
          <p:cNvPr id="26" name="Connecteur droit 25">
            <a:extLst>
              <a:ext uri="{FF2B5EF4-FFF2-40B4-BE49-F238E27FC236}">
                <a16:creationId xmlns:a16="http://schemas.microsoft.com/office/drawing/2014/main" id="{CA02899E-8041-4ECC-AE74-DF7A1659C02E}"/>
              </a:ext>
            </a:extLst>
          </p:cNvPr>
          <p:cNvCxnSpPr/>
          <p:nvPr/>
        </p:nvCxnSpPr>
        <p:spPr>
          <a:xfrm>
            <a:off x="5539149" y="1580465"/>
            <a:ext cx="0" cy="5277535"/>
          </a:xfrm>
          <a:prstGeom prst="line">
            <a:avLst/>
          </a:prstGeom>
          <a:ln w="73025" cmpd="dbl"/>
        </p:spPr>
        <p:style>
          <a:lnRef idx="3">
            <a:schemeClr val="accent1"/>
          </a:lnRef>
          <a:fillRef idx="0">
            <a:schemeClr val="accent1"/>
          </a:fillRef>
          <a:effectRef idx="2">
            <a:schemeClr val="accent1"/>
          </a:effectRef>
          <a:fontRef idx="minor">
            <a:schemeClr val="tx1"/>
          </a:fontRef>
        </p:style>
      </p:cxnSp>
      <p:pic>
        <p:nvPicPr>
          <p:cNvPr id="10" name="Image 9">
            <a:extLst>
              <a:ext uri="{FF2B5EF4-FFF2-40B4-BE49-F238E27FC236}">
                <a16:creationId xmlns:a16="http://schemas.microsoft.com/office/drawing/2014/main" id="{7553A73C-4C99-427B-8991-1CACD30B5F69}"/>
              </a:ext>
            </a:extLst>
          </p:cNvPr>
          <p:cNvPicPr>
            <a:picLocks noChangeAspect="1"/>
          </p:cNvPicPr>
          <p:nvPr/>
        </p:nvPicPr>
        <p:blipFill>
          <a:blip r:embed="rId6"/>
          <a:stretch>
            <a:fillRect/>
          </a:stretch>
        </p:blipFill>
        <p:spPr>
          <a:xfrm>
            <a:off x="2279477" y="4307070"/>
            <a:ext cx="2096234" cy="2359498"/>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BFEC4919-B963-4F10-BA41-F8A749C70E74}"/>
              </a:ext>
            </a:extLst>
          </p:cNvPr>
          <p:cNvPicPr>
            <a:picLocks noChangeAspect="1"/>
          </p:cNvPicPr>
          <p:nvPr/>
        </p:nvPicPr>
        <p:blipFill rotWithShape="1">
          <a:blip r:embed="rId7"/>
          <a:srcRect b="16012"/>
          <a:stretch/>
        </p:blipFill>
        <p:spPr>
          <a:xfrm>
            <a:off x="6693306" y="4310602"/>
            <a:ext cx="2065899" cy="23936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7658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CC9E7E-C8DB-4D73-80B6-C5D35AD7F081}"/>
              </a:ext>
            </a:extLst>
          </p:cNvPr>
          <p:cNvSpPr>
            <a:spLocks noGrp="1"/>
          </p:cNvSpPr>
          <p:nvPr>
            <p:ph type="title"/>
          </p:nvPr>
        </p:nvSpPr>
        <p:spPr>
          <a:xfrm>
            <a:off x="1167388" y="191432"/>
            <a:ext cx="9537783" cy="549469"/>
          </a:xfrm>
        </p:spPr>
        <p:txBody>
          <a:bodyPr vert="horz" lIns="91440" tIns="45720" rIns="91440" bIns="45720" rtlCol="0" anchor="t">
            <a:noAutofit/>
          </a:bodyPr>
          <a:lstStyle/>
          <a:p>
            <a:pPr rtl="0"/>
            <a:r>
              <a:rPr lang="fr-FR" sz="3200" dirty="0">
                <a:solidFill>
                  <a:schemeClr val="accent1">
                    <a:lumMod val="50000"/>
                  </a:schemeClr>
                </a:solidFill>
                <a:latin typeface="+mn-lt"/>
              </a:rPr>
              <a:t>3. Evaluation à mi-parcours de l’ODR</a:t>
            </a:r>
          </a:p>
        </p:txBody>
      </p:sp>
      <p:sp>
        <p:nvSpPr>
          <p:cNvPr id="12" name="Rectangle 11" descr="Engrenages">
            <a:extLst>
              <a:ext uri="{FF2B5EF4-FFF2-40B4-BE49-F238E27FC236}">
                <a16:creationId xmlns:a16="http://schemas.microsoft.com/office/drawing/2014/main" id="{63C20CE2-049D-4516-9403-CC882BF44D24}"/>
              </a:ext>
            </a:extLst>
          </p:cNvPr>
          <p:cNvSpPr/>
          <p:nvPr/>
        </p:nvSpPr>
        <p:spPr>
          <a:xfrm>
            <a:off x="356043" y="-1504232"/>
            <a:ext cx="218141" cy="181887"/>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0">
            <a:scrgbClr r="0" g="0" b="0"/>
          </a:lnRef>
          <a:fillRef idx="3">
            <a:scrgbClr r="0" g="0" b="0"/>
          </a:fillRef>
          <a:effectRef idx="2">
            <a:schemeClr val="accent6">
              <a:hueOff val="0"/>
              <a:satOff val="0"/>
              <a:lumOff val="0"/>
              <a:alphaOff val="0"/>
            </a:schemeClr>
          </a:effectRef>
          <a:fontRef idx="minor">
            <a:schemeClr val="lt1"/>
          </a:fontRef>
        </p:style>
      </p:sp>
      <p:pic>
        <p:nvPicPr>
          <p:cNvPr id="3" name="Image 2"/>
          <p:cNvPicPr>
            <a:picLocks noChangeAspect="1"/>
          </p:cNvPicPr>
          <p:nvPr/>
        </p:nvPicPr>
        <p:blipFill>
          <a:blip r:embed="rId5"/>
          <a:stretch>
            <a:fillRect/>
          </a:stretch>
        </p:blipFill>
        <p:spPr>
          <a:xfrm>
            <a:off x="14294981" y="-138451"/>
            <a:ext cx="178391" cy="178391"/>
          </a:xfrm>
          <a:prstGeom prst="rect">
            <a:avLst/>
          </a:prstGeom>
          <a:solidFill>
            <a:schemeClr val="accent2">
              <a:lumMod val="60000"/>
              <a:lumOff val="40000"/>
            </a:schemeClr>
          </a:solidFill>
        </p:spPr>
      </p:pic>
      <p:sp>
        <p:nvSpPr>
          <p:cNvPr id="24" name="ZoneTexte 23">
            <a:extLst>
              <a:ext uri="{FF2B5EF4-FFF2-40B4-BE49-F238E27FC236}">
                <a16:creationId xmlns:a16="http://schemas.microsoft.com/office/drawing/2014/main" id="{39D573A5-C58F-4474-BCEC-7B9EE4AAEF7B}"/>
              </a:ext>
            </a:extLst>
          </p:cNvPr>
          <p:cNvSpPr txBox="1"/>
          <p:nvPr/>
        </p:nvSpPr>
        <p:spPr>
          <a:xfrm>
            <a:off x="1167389" y="1025201"/>
            <a:ext cx="7606358" cy="461665"/>
          </a:xfrm>
          <a:prstGeom prst="rect">
            <a:avLst/>
          </a:prstGeom>
          <a:noFill/>
        </p:spPr>
        <p:txBody>
          <a:bodyPr wrap="square" rtlCol="0">
            <a:spAutoFit/>
          </a:bodyPr>
          <a:lstStyle/>
          <a:p>
            <a:pPr algn="ctr"/>
            <a:r>
              <a:rPr lang="fr-BE" sz="2400" dirty="0">
                <a:solidFill>
                  <a:schemeClr val="accent1">
                    <a:lumMod val="75000"/>
                  </a:schemeClr>
                </a:solidFill>
              </a:rPr>
              <a:t>Méthode de travail</a:t>
            </a:r>
            <a:endParaRPr lang="fr-BE" sz="2400" dirty="0"/>
          </a:p>
        </p:txBody>
      </p:sp>
      <p:cxnSp>
        <p:nvCxnSpPr>
          <p:cNvPr id="26" name="Connecteur droit 25">
            <a:extLst>
              <a:ext uri="{FF2B5EF4-FFF2-40B4-BE49-F238E27FC236}">
                <a16:creationId xmlns:a16="http://schemas.microsoft.com/office/drawing/2014/main" id="{CA02899E-8041-4ECC-AE74-DF7A1659C02E}"/>
              </a:ext>
            </a:extLst>
          </p:cNvPr>
          <p:cNvCxnSpPr>
            <a:cxnSpLocks/>
          </p:cNvCxnSpPr>
          <p:nvPr/>
        </p:nvCxnSpPr>
        <p:spPr>
          <a:xfrm>
            <a:off x="3102668" y="2240585"/>
            <a:ext cx="693828" cy="0"/>
          </a:xfrm>
          <a:prstGeom prst="line">
            <a:avLst/>
          </a:prstGeom>
          <a:ln w="73025" cmpd="dbl">
            <a:tailEnd type="triangle" w="lg" len="lg"/>
          </a:ln>
        </p:spPr>
        <p:style>
          <a:lnRef idx="3">
            <a:schemeClr val="accent1"/>
          </a:lnRef>
          <a:fillRef idx="0">
            <a:schemeClr val="accent1"/>
          </a:fillRef>
          <a:effectRef idx="2">
            <a:schemeClr val="accent1"/>
          </a:effectRef>
          <a:fontRef idx="minor">
            <a:schemeClr val="tx1"/>
          </a:fontRef>
        </p:style>
      </p:cxnSp>
      <p:sp>
        <p:nvSpPr>
          <p:cNvPr id="10" name="ZoneTexte 9">
            <a:extLst>
              <a:ext uri="{FF2B5EF4-FFF2-40B4-BE49-F238E27FC236}">
                <a16:creationId xmlns:a16="http://schemas.microsoft.com/office/drawing/2014/main" id="{284BD814-D38C-4F8C-8BFA-A7161FCADF8A}"/>
              </a:ext>
            </a:extLst>
          </p:cNvPr>
          <p:cNvSpPr txBox="1"/>
          <p:nvPr/>
        </p:nvSpPr>
        <p:spPr>
          <a:xfrm>
            <a:off x="338970" y="1887481"/>
            <a:ext cx="2574744" cy="646331"/>
          </a:xfrm>
          <a:prstGeom prst="rect">
            <a:avLst/>
          </a:prstGeom>
          <a:noFill/>
        </p:spPr>
        <p:txBody>
          <a:bodyPr wrap="none" rtlCol="0">
            <a:spAutoFit/>
          </a:bodyPr>
          <a:lstStyle/>
          <a:p>
            <a:r>
              <a:rPr lang="fr-BE" dirty="0"/>
              <a:t>Phase 1</a:t>
            </a:r>
          </a:p>
          <a:p>
            <a:r>
              <a:rPr lang="fr-BE" dirty="0"/>
              <a:t>réflexions individuelles</a:t>
            </a:r>
          </a:p>
        </p:txBody>
      </p:sp>
      <p:sp>
        <p:nvSpPr>
          <p:cNvPr id="11" name="ZoneTexte 10">
            <a:extLst>
              <a:ext uri="{FF2B5EF4-FFF2-40B4-BE49-F238E27FC236}">
                <a16:creationId xmlns:a16="http://schemas.microsoft.com/office/drawing/2014/main" id="{8F072E3E-9306-4ED0-B0C4-0E2466EA0B8F}"/>
              </a:ext>
            </a:extLst>
          </p:cNvPr>
          <p:cNvSpPr txBox="1"/>
          <p:nvPr/>
        </p:nvSpPr>
        <p:spPr>
          <a:xfrm>
            <a:off x="3985450" y="1887480"/>
            <a:ext cx="2259336" cy="646331"/>
          </a:xfrm>
          <a:prstGeom prst="rect">
            <a:avLst/>
          </a:prstGeom>
          <a:noFill/>
        </p:spPr>
        <p:txBody>
          <a:bodyPr wrap="none" rtlCol="0">
            <a:spAutoFit/>
          </a:bodyPr>
          <a:lstStyle/>
          <a:p>
            <a:r>
              <a:rPr lang="fr-BE" dirty="0"/>
              <a:t>Phase 2 (9 mars)</a:t>
            </a:r>
          </a:p>
          <a:p>
            <a:r>
              <a:rPr lang="fr-BE" dirty="0"/>
              <a:t>réflexion collective</a:t>
            </a:r>
          </a:p>
        </p:txBody>
      </p:sp>
      <p:pic>
        <p:nvPicPr>
          <p:cNvPr id="13" name="Image 12">
            <a:extLst>
              <a:ext uri="{FF2B5EF4-FFF2-40B4-BE49-F238E27FC236}">
                <a16:creationId xmlns:a16="http://schemas.microsoft.com/office/drawing/2014/main" id="{DF5380E8-0A9D-4F5F-8121-E0C5947E8FD5}"/>
              </a:ext>
            </a:extLst>
          </p:cNvPr>
          <p:cNvPicPr>
            <a:picLocks noChangeAspect="1"/>
          </p:cNvPicPr>
          <p:nvPr/>
        </p:nvPicPr>
        <p:blipFill>
          <a:blip r:embed="rId6"/>
          <a:stretch>
            <a:fillRect/>
          </a:stretch>
        </p:blipFill>
        <p:spPr>
          <a:xfrm>
            <a:off x="356043" y="2727080"/>
            <a:ext cx="1459919" cy="1643269"/>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C0711898-00A9-4924-BA01-A714E1F497E7}"/>
              </a:ext>
            </a:extLst>
          </p:cNvPr>
          <p:cNvPicPr>
            <a:picLocks noChangeAspect="1"/>
          </p:cNvPicPr>
          <p:nvPr/>
        </p:nvPicPr>
        <p:blipFill>
          <a:blip r:embed="rId7"/>
          <a:stretch>
            <a:fillRect/>
          </a:stretch>
        </p:blipFill>
        <p:spPr>
          <a:xfrm>
            <a:off x="3985450" y="2777145"/>
            <a:ext cx="2604502" cy="1543140"/>
          </a:xfrm>
          <a:prstGeom prst="rect">
            <a:avLst/>
          </a:prstGeom>
        </p:spPr>
      </p:pic>
      <p:cxnSp>
        <p:nvCxnSpPr>
          <p:cNvPr id="19" name="Connecteur droit 18">
            <a:extLst>
              <a:ext uri="{FF2B5EF4-FFF2-40B4-BE49-F238E27FC236}">
                <a16:creationId xmlns:a16="http://schemas.microsoft.com/office/drawing/2014/main" id="{4EE1A712-9F11-4751-9CCD-FA0CAC46CFE2}"/>
              </a:ext>
            </a:extLst>
          </p:cNvPr>
          <p:cNvCxnSpPr>
            <a:cxnSpLocks/>
          </p:cNvCxnSpPr>
          <p:nvPr/>
        </p:nvCxnSpPr>
        <p:spPr>
          <a:xfrm>
            <a:off x="3043143" y="3548715"/>
            <a:ext cx="812878" cy="0"/>
          </a:xfrm>
          <a:prstGeom prst="line">
            <a:avLst/>
          </a:prstGeom>
          <a:ln w="73025" cmpd="dbl">
            <a:tailEnd type="triangle" w="lg" len="lg"/>
          </a:ln>
        </p:spPr>
        <p:style>
          <a:lnRef idx="3">
            <a:schemeClr val="accent1"/>
          </a:lnRef>
          <a:fillRef idx="0">
            <a:schemeClr val="accent1"/>
          </a:fillRef>
          <a:effectRef idx="2">
            <a:schemeClr val="accent1"/>
          </a:effectRef>
          <a:fontRef idx="minor">
            <a:schemeClr val="tx1"/>
          </a:fontRef>
        </p:style>
      </p:cxnSp>
      <p:cxnSp>
        <p:nvCxnSpPr>
          <p:cNvPr id="25" name="Connecteur droit 24">
            <a:extLst>
              <a:ext uri="{FF2B5EF4-FFF2-40B4-BE49-F238E27FC236}">
                <a16:creationId xmlns:a16="http://schemas.microsoft.com/office/drawing/2014/main" id="{D9E1C47A-9027-48CB-B058-7509BE32C67B}"/>
              </a:ext>
            </a:extLst>
          </p:cNvPr>
          <p:cNvCxnSpPr>
            <a:cxnSpLocks/>
          </p:cNvCxnSpPr>
          <p:nvPr/>
        </p:nvCxnSpPr>
        <p:spPr>
          <a:xfrm>
            <a:off x="6892459" y="3548715"/>
            <a:ext cx="693828" cy="0"/>
          </a:xfrm>
          <a:prstGeom prst="line">
            <a:avLst/>
          </a:prstGeom>
          <a:ln w="73025" cmpd="dbl">
            <a:tailEnd type="triangle" w="lg" len="lg"/>
          </a:ln>
        </p:spPr>
        <p:style>
          <a:lnRef idx="3">
            <a:schemeClr val="accent1"/>
          </a:lnRef>
          <a:fillRef idx="0">
            <a:schemeClr val="accent1"/>
          </a:fillRef>
          <a:effectRef idx="2">
            <a:schemeClr val="accent1"/>
          </a:effectRef>
          <a:fontRef idx="minor">
            <a:schemeClr val="tx1"/>
          </a:fontRef>
        </p:style>
      </p:cxnSp>
      <p:pic>
        <p:nvPicPr>
          <p:cNvPr id="27" name="Image 26">
            <a:extLst>
              <a:ext uri="{FF2B5EF4-FFF2-40B4-BE49-F238E27FC236}">
                <a16:creationId xmlns:a16="http://schemas.microsoft.com/office/drawing/2014/main" id="{F87CE864-B6E5-474D-883C-6E7C702B28DF}"/>
              </a:ext>
            </a:extLst>
          </p:cNvPr>
          <p:cNvPicPr>
            <a:picLocks noChangeAspect="1"/>
          </p:cNvPicPr>
          <p:nvPr/>
        </p:nvPicPr>
        <p:blipFill>
          <a:blip r:embed="rId7"/>
          <a:stretch>
            <a:fillRect/>
          </a:stretch>
        </p:blipFill>
        <p:spPr>
          <a:xfrm>
            <a:off x="3985450" y="4838994"/>
            <a:ext cx="2604502" cy="1543140"/>
          </a:xfrm>
          <a:prstGeom prst="rect">
            <a:avLst/>
          </a:prstGeom>
        </p:spPr>
      </p:pic>
      <p:cxnSp>
        <p:nvCxnSpPr>
          <p:cNvPr id="28" name="Connecteur droit 27">
            <a:extLst>
              <a:ext uri="{FF2B5EF4-FFF2-40B4-BE49-F238E27FC236}">
                <a16:creationId xmlns:a16="http://schemas.microsoft.com/office/drawing/2014/main" id="{56FFD471-BDF1-433C-A2F7-63CBDE0D7B32}"/>
              </a:ext>
            </a:extLst>
          </p:cNvPr>
          <p:cNvCxnSpPr>
            <a:cxnSpLocks/>
          </p:cNvCxnSpPr>
          <p:nvPr/>
        </p:nvCxnSpPr>
        <p:spPr>
          <a:xfrm>
            <a:off x="6951078" y="5610564"/>
            <a:ext cx="693828" cy="0"/>
          </a:xfrm>
          <a:prstGeom prst="line">
            <a:avLst/>
          </a:prstGeom>
          <a:ln w="73025" cmpd="dbl">
            <a:tailEnd type="triangle" w="lg" len="lg"/>
          </a:ln>
        </p:spPr>
        <p:style>
          <a:lnRef idx="3">
            <a:schemeClr val="accent1"/>
          </a:lnRef>
          <a:fillRef idx="0">
            <a:schemeClr val="accent1"/>
          </a:fillRef>
          <a:effectRef idx="2">
            <a:schemeClr val="accent1"/>
          </a:effectRef>
          <a:fontRef idx="minor">
            <a:schemeClr val="tx1"/>
          </a:fontRef>
        </p:style>
      </p:cxnSp>
      <p:sp>
        <p:nvSpPr>
          <p:cNvPr id="29" name="ZoneTexte 28">
            <a:extLst>
              <a:ext uri="{FF2B5EF4-FFF2-40B4-BE49-F238E27FC236}">
                <a16:creationId xmlns:a16="http://schemas.microsoft.com/office/drawing/2014/main" id="{63D4C4AB-C862-489F-B3F8-D1BE2DFE6548}"/>
              </a:ext>
            </a:extLst>
          </p:cNvPr>
          <p:cNvSpPr txBox="1"/>
          <p:nvPr/>
        </p:nvSpPr>
        <p:spPr>
          <a:xfrm>
            <a:off x="7888794" y="3364049"/>
            <a:ext cx="3342582" cy="369332"/>
          </a:xfrm>
          <a:prstGeom prst="rect">
            <a:avLst/>
          </a:prstGeom>
          <a:noFill/>
        </p:spPr>
        <p:txBody>
          <a:bodyPr wrap="none" rtlCol="0">
            <a:spAutoFit/>
          </a:bodyPr>
          <a:lstStyle/>
          <a:p>
            <a:r>
              <a:rPr lang="fr-BE" dirty="0"/>
              <a:t>Evaluation du Fonctionnement</a:t>
            </a:r>
          </a:p>
        </p:txBody>
      </p:sp>
      <p:sp>
        <p:nvSpPr>
          <p:cNvPr id="30" name="ZoneTexte 29">
            <a:extLst>
              <a:ext uri="{FF2B5EF4-FFF2-40B4-BE49-F238E27FC236}">
                <a16:creationId xmlns:a16="http://schemas.microsoft.com/office/drawing/2014/main" id="{4FE120E2-3BB2-41C2-974F-318808EC701F}"/>
              </a:ext>
            </a:extLst>
          </p:cNvPr>
          <p:cNvSpPr txBox="1"/>
          <p:nvPr/>
        </p:nvSpPr>
        <p:spPr>
          <a:xfrm>
            <a:off x="7888794" y="5425898"/>
            <a:ext cx="2930610" cy="369332"/>
          </a:xfrm>
          <a:prstGeom prst="rect">
            <a:avLst/>
          </a:prstGeom>
          <a:noFill/>
        </p:spPr>
        <p:txBody>
          <a:bodyPr wrap="none" rtlCol="0">
            <a:spAutoFit/>
          </a:bodyPr>
          <a:lstStyle/>
          <a:p>
            <a:r>
              <a:rPr lang="fr-BE" dirty="0"/>
              <a:t>Evaluation de la stratégie</a:t>
            </a:r>
          </a:p>
        </p:txBody>
      </p:sp>
      <p:cxnSp>
        <p:nvCxnSpPr>
          <p:cNvPr id="31" name="Connecteur droit 30">
            <a:extLst>
              <a:ext uri="{FF2B5EF4-FFF2-40B4-BE49-F238E27FC236}">
                <a16:creationId xmlns:a16="http://schemas.microsoft.com/office/drawing/2014/main" id="{DBDB01E5-EF62-4354-B6D1-950F359F77B6}"/>
              </a:ext>
            </a:extLst>
          </p:cNvPr>
          <p:cNvCxnSpPr>
            <a:cxnSpLocks/>
          </p:cNvCxnSpPr>
          <p:nvPr/>
        </p:nvCxnSpPr>
        <p:spPr>
          <a:xfrm>
            <a:off x="3043143" y="5610564"/>
            <a:ext cx="812878" cy="0"/>
          </a:xfrm>
          <a:prstGeom prst="line">
            <a:avLst/>
          </a:prstGeom>
          <a:ln w="73025" cmpd="dbl">
            <a:tailEnd type="triangle" w="lg" len="lg"/>
          </a:ln>
        </p:spPr>
        <p:style>
          <a:lnRef idx="3">
            <a:schemeClr val="accent1"/>
          </a:lnRef>
          <a:fillRef idx="0">
            <a:schemeClr val="accent1"/>
          </a:fillRef>
          <a:effectRef idx="2">
            <a:schemeClr val="accent1"/>
          </a:effectRef>
          <a:fontRef idx="minor">
            <a:schemeClr val="tx1"/>
          </a:fontRef>
        </p:style>
      </p:cxnSp>
      <p:pic>
        <p:nvPicPr>
          <p:cNvPr id="15" name="Image 14">
            <a:extLst>
              <a:ext uri="{FF2B5EF4-FFF2-40B4-BE49-F238E27FC236}">
                <a16:creationId xmlns:a16="http://schemas.microsoft.com/office/drawing/2014/main" id="{1E94F2D7-7615-4394-9A76-D2D7811273BB}"/>
              </a:ext>
            </a:extLst>
          </p:cNvPr>
          <p:cNvPicPr>
            <a:picLocks noChangeAspect="1"/>
          </p:cNvPicPr>
          <p:nvPr/>
        </p:nvPicPr>
        <p:blipFill rotWithShape="1">
          <a:blip r:embed="rId8"/>
          <a:srcRect b="16012"/>
          <a:stretch/>
        </p:blipFill>
        <p:spPr>
          <a:xfrm>
            <a:off x="353046" y="4761333"/>
            <a:ext cx="1465912" cy="1698462"/>
          </a:xfrm>
          <a:prstGeom prst="rect">
            <a:avLst/>
          </a:prstGeom>
          <a:ln>
            <a:noFill/>
          </a:ln>
          <a:effectLst>
            <a:outerShdw blurRad="292100" dist="139700" dir="2700000" algn="tl" rotWithShape="0">
              <a:srgbClr val="333333">
                <a:alpha val="65000"/>
              </a:srgbClr>
            </a:outerShdw>
          </a:effectLst>
        </p:spPr>
      </p:pic>
      <p:cxnSp>
        <p:nvCxnSpPr>
          <p:cNvPr id="32" name="Connecteur droit 31">
            <a:extLst>
              <a:ext uri="{FF2B5EF4-FFF2-40B4-BE49-F238E27FC236}">
                <a16:creationId xmlns:a16="http://schemas.microsoft.com/office/drawing/2014/main" id="{B57DF54F-5332-4B90-88DC-5FFF649A70EB}"/>
              </a:ext>
            </a:extLst>
          </p:cNvPr>
          <p:cNvCxnSpPr>
            <a:cxnSpLocks/>
          </p:cNvCxnSpPr>
          <p:nvPr/>
        </p:nvCxnSpPr>
        <p:spPr>
          <a:xfrm>
            <a:off x="6951078" y="2179928"/>
            <a:ext cx="693828" cy="0"/>
          </a:xfrm>
          <a:prstGeom prst="line">
            <a:avLst/>
          </a:prstGeom>
          <a:ln w="73025" cmpd="dbl">
            <a:tailEnd type="triangle" w="lg" len="lg"/>
          </a:ln>
        </p:spPr>
        <p:style>
          <a:lnRef idx="3">
            <a:schemeClr val="accent1"/>
          </a:lnRef>
          <a:fillRef idx="0">
            <a:schemeClr val="accent1"/>
          </a:fillRef>
          <a:effectRef idx="2">
            <a:schemeClr val="accent1"/>
          </a:effectRef>
          <a:fontRef idx="minor">
            <a:schemeClr val="tx1"/>
          </a:fontRef>
        </p:style>
      </p:cxnSp>
      <p:sp>
        <p:nvSpPr>
          <p:cNvPr id="33" name="ZoneTexte 32">
            <a:extLst>
              <a:ext uri="{FF2B5EF4-FFF2-40B4-BE49-F238E27FC236}">
                <a16:creationId xmlns:a16="http://schemas.microsoft.com/office/drawing/2014/main" id="{ABDEC649-8931-427D-929B-7967BD9213A8}"/>
              </a:ext>
            </a:extLst>
          </p:cNvPr>
          <p:cNvSpPr txBox="1"/>
          <p:nvPr/>
        </p:nvSpPr>
        <p:spPr>
          <a:xfrm>
            <a:off x="7890332" y="2025979"/>
            <a:ext cx="1766830" cy="369332"/>
          </a:xfrm>
          <a:prstGeom prst="rect">
            <a:avLst/>
          </a:prstGeom>
          <a:noFill/>
        </p:spPr>
        <p:txBody>
          <a:bodyPr wrap="none" rtlCol="0">
            <a:spAutoFit/>
          </a:bodyPr>
          <a:lstStyle/>
          <a:p>
            <a:r>
              <a:rPr lang="fr-BE" dirty="0"/>
              <a:t>Rapport annuel</a:t>
            </a:r>
          </a:p>
        </p:txBody>
      </p:sp>
      <p:sp>
        <p:nvSpPr>
          <p:cNvPr id="4" name="Rectangle 3">
            <a:extLst>
              <a:ext uri="{FF2B5EF4-FFF2-40B4-BE49-F238E27FC236}">
                <a16:creationId xmlns:a16="http://schemas.microsoft.com/office/drawing/2014/main" id="{383946ED-BC09-4D17-8324-FD35B6C2E9E6}"/>
              </a:ext>
            </a:extLst>
          </p:cNvPr>
          <p:cNvSpPr/>
          <p:nvPr/>
        </p:nvSpPr>
        <p:spPr>
          <a:xfrm>
            <a:off x="2014842" y="4793962"/>
            <a:ext cx="1774724" cy="581380"/>
          </a:xfrm>
          <a:prstGeom prst="rect">
            <a:avLst/>
          </a:prstGeom>
          <a:noFill/>
        </p:spPr>
        <p:txBody>
          <a:bodyPr wrap="none" lIns="91440" tIns="45720" rIns="91440" bIns="45720">
            <a:prstTxWarp prst="textDoubleWave1">
              <a:avLst/>
            </a:prstTxWarp>
            <a:spAutoFit/>
          </a:bodyPr>
          <a:lstStyle/>
          <a:p>
            <a:pPr algn="ctr"/>
            <a:r>
              <a:rPr lang="fr-FR"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8 réponses</a:t>
            </a:r>
          </a:p>
        </p:txBody>
      </p:sp>
      <p:sp>
        <p:nvSpPr>
          <p:cNvPr id="22" name="Rectangle 21">
            <a:extLst>
              <a:ext uri="{FF2B5EF4-FFF2-40B4-BE49-F238E27FC236}">
                <a16:creationId xmlns:a16="http://schemas.microsoft.com/office/drawing/2014/main" id="{136691D0-71FD-4AC4-A932-18837099B8BE}"/>
              </a:ext>
            </a:extLst>
          </p:cNvPr>
          <p:cNvSpPr/>
          <p:nvPr/>
        </p:nvSpPr>
        <p:spPr>
          <a:xfrm>
            <a:off x="2013344" y="2802749"/>
            <a:ext cx="1774724" cy="581380"/>
          </a:xfrm>
          <a:prstGeom prst="rect">
            <a:avLst/>
          </a:prstGeom>
          <a:noFill/>
        </p:spPr>
        <p:txBody>
          <a:bodyPr wrap="none" lIns="91440" tIns="45720" rIns="91440" bIns="45720">
            <a:prstTxWarp prst="textDoubleWave1">
              <a:avLst/>
            </a:prstTxWarp>
            <a:spAutoFit/>
          </a:bodyPr>
          <a:lstStyle/>
          <a:p>
            <a:pPr algn="ctr"/>
            <a:r>
              <a:rPr lang="fr-FR"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8 réponses</a:t>
            </a:r>
          </a:p>
        </p:txBody>
      </p:sp>
    </p:spTree>
    <p:extLst>
      <p:ext uri="{BB962C8B-B14F-4D97-AF65-F5344CB8AC3E}">
        <p14:creationId xmlns:p14="http://schemas.microsoft.com/office/powerpoint/2010/main" val="665103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8D0198-CFFA-470C-B5E4-7398BEDC0CF1}"/>
              </a:ext>
            </a:extLst>
          </p:cNvPr>
          <p:cNvSpPr/>
          <p:nvPr/>
        </p:nvSpPr>
        <p:spPr>
          <a:xfrm>
            <a:off x="0" y="3032273"/>
            <a:ext cx="12085674" cy="3454151"/>
          </a:xfrm>
          <a:prstGeom prst="rect">
            <a:avLst/>
          </a:prstGeom>
        </p:spPr>
        <p:txBody>
          <a:bodyPr wrap="square">
            <a:spAutoFit/>
          </a:bodyPr>
          <a:lstStyle/>
          <a:p>
            <a:pPr>
              <a:lnSpc>
                <a:spcPct val="107000"/>
              </a:lnSpc>
              <a:spcAft>
                <a:spcPts val="800"/>
              </a:spcAft>
            </a:pPr>
            <a:r>
              <a:rPr lang="fr-BE" sz="2400" b="1" spc="15" dirty="0">
                <a:solidFill>
                  <a:srgbClr val="202124"/>
                </a:solidFill>
                <a:latin typeface="Epilogue" pitchFamily="2" charset="0"/>
                <a:ea typeface="Calibri" panose="020F0502020204030204" pitchFamily="34" charset="0"/>
                <a:cs typeface="Arial" panose="020B0604020202020204" pitchFamily="34" charset="0"/>
              </a:rPr>
              <a:t>CONCLUSIONS : </a:t>
            </a:r>
            <a:r>
              <a:rPr lang="fr-BE" spc="15" dirty="0">
                <a:solidFill>
                  <a:srgbClr val="202124"/>
                </a:solidFill>
                <a:latin typeface="Epilogue" pitchFamily="2" charset="0"/>
                <a:ea typeface="Calibri" panose="020F0502020204030204" pitchFamily="34" charset="0"/>
                <a:cs typeface="Arial" panose="020B0604020202020204" pitchFamily="34" charset="0"/>
              </a:rPr>
              <a:t> </a:t>
            </a:r>
          </a:p>
          <a:p>
            <a:pPr>
              <a:lnSpc>
                <a:spcPct val="107000"/>
              </a:lnSpc>
              <a:spcAft>
                <a:spcPts val="800"/>
              </a:spcAft>
            </a:pPr>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fr-BE" sz="2000" spc="15" dirty="0">
                <a:solidFill>
                  <a:srgbClr val="202124"/>
                </a:solidFill>
                <a:latin typeface="Epilogue" pitchFamily="2" charset="0"/>
                <a:ea typeface="Calibri" panose="020F0502020204030204" pitchFamily="34" charset="0"/>
                <a:cs typeface="Arial" panose="020B0604020202020204" pitchFamily="34" charset="0"/>
              </a:rPr>
              <a:t>Rappel des missions inscrites dans le ROI (règlement d’ordre intérieur) de la CLDR</a:t>
            </a:r>
          </a:p>
          <a:p>
            <a:pPr marL="342900" indent="-342900">
              <a:lnSpc>
                <a:spcPct val="107000"/>
              </a:lnSpc>
              <a:spcAft>
                <a:spcPts val="800"/>
              </a:spcAft>
              <a:buFont typeface="Arial" panose="020B0604020202020204" pitchFamily="34" charset="0"/>
              <a:buChar char="•"/>
            </a:pPr>
            <a:r>
              <a:rPr lang="fr-BE" sz="2000" spc="15" dirty="0">
                <a:solidFill>
                  <a:srgbClr val="202124"/>
                </a:solidFill>
                <a:latin typeface="Epilogue" pitchFamily="2" charset="0"/>
                <a:ea typeface="Calibri" panose="020F0502020204030204" pitchFamily="34" charset="0"/>
                <a:cs typeface="Arial" panose="020B0604020202020204" pitchFamily="34" charset="0"/>
              </a:rPr>
              <a:t>Mieux et plus utiliser la CLDR en tant que commission d’avis sur des dossiers communaux importants qui concernent les villages de l’entité.</a:t>
            </a: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Arial" panose="020B0604020202020204" pitchFamily="34" charset="0"/>
              <a:buChar char="•"/>
            </a:pPr>
            <a:r>
              <a:rPr lang="fr-BE" sz="2000" spc="15" dirty="0">
                <a:solidFill>
                  <a:srgbClr val="202124"/>
                </a:solidFill>
                <a:latin typeface="Epilogue" pitchFamily="2" charset="0"/>
                <a:ea typeface="Calibri" panose="020F0502020204030204" pitchFamily="34" charset="0"/>
                <a:cs typeface="Arial" panose="020B0604020202020204" pitchFamily="34" charset="0"/>
              </a:rPr>
              <a:t>Favoriser des projets avec participation des citoyens sur le terrain (besoin de concret)</a:t>
            </a: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Arial" panose="020B0604020202020204" pitchFamily="34" charset="0"/>
              <a:buChar char="•"/>
            </a:pPr>
            <a:r>
              <a:rPr lang="fr-BE" sz="2000" spc="15" dirty="0">
                <a:solidFill>
                  <a:srgbClr val="202124"/>
                </a:solidFill>
                <a:latin typeface="Epilogue" pitchFamily="2" charset="0"/>
                <a:ea typeface="Calibri" panose="020F0502020204030204" pitchFamily="34" charset="0"/>
                <a:cs typeface="Arial" panose="020B0604020202020204" pitchFamily="34" charset="0"/>
              </a:rPr>
              <a:t>Mieux et plus communiquer auprès de la population sur les travaux de la CLDR</a:t>
            </a: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Arial" panose="020B0604020202020204" pitchFamily="34" charset="0"/>
              <a:buChar char="•"/>
            </a:pPr>
            <a:r>
              <a:rPr lang="fr-BE" sz="2000" spc="15" dirty="0">
                <a:solidFill>
                  <a:srgbClr val="202124"/>
                </a:solidFill>
                <a:latin typeface="Epilogue" pitchFamily="2" charset="0"/>
                <a:ea typeface="Calibri" panose="020F0502020204030204" pitchFamily="34" charset="0"/>
                <a:cs typeface="Arial" panose="020B0604020202020204" pitchFamily="34" charset="0"/>
              </a:rPr>
              <a:t>Le nombre de participants diminue (à vérifier …) refaire des appels à candidatures ?</a:t>
            </a: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fr-BE" sz="2000" spc="15" dirty="0">
                <a:solidFill>
                  <a:srgbClr val="202124"/>
                </a:solidFill>
                <a:latin typeface="Epilogue" pitchFamily="2" charset="0"/>
                <a:ea typeface="Calibri" panose="020F0502020204030204" pitchFamily="34" charset="0"/>
                <a:cs typeface="Arial" panose="020B0604020202020204" pitchFamily="34" charset="0"/>
              </a:rPr>
              <a:t>Améliorer la convivialité dans les réunions ; comment ?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B50BA3F6-3888-42D4-BF3B-9B0DFD0799C1}"/>
              </a:ext>
            </a:extLst>
          </p:cNvPr>
          <p:cNvPicPr>
            <a:picLocks noChangeAspect="1"/>
          </p:cNvPicPr>
          <p:nvPr/>
        </p:nvPicPr>
        <p:blipFill>
          <a:blip r:embed="rId2"/>
          <a:stretch>
            <a:fillRect/>
          </a:stretch>
        </p:blipFill>
        <p:spPr>
          <a:xfrm>
            <a:off x="-50045" y="-1"/>
            <a:ext cx="12242045" cy="2923953"/>
          </a:xfrm>
          <a:prstGeom prst="rect">
            <a:avLst/>
          </a:prstGeom>
        </p:spPr>
      </p:pic>
    </p:spTree>
    <p:extLst>
      <p:ext uri="{BB962C8B-B14F-4D97-AF65-F5344CB8AC3E}">
        <p14:creationId xmlns:p14="http://schemas.microsoft.com/office/powerpoint/2010/main" val="311722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9EBCA2D-12EB-46E3-976E-BE7225E440EB}"/>
              </a:ext>
            </a:extLst>
          </p:cNvPr>
          <p:cNvPicPr>
            <a:picLocks noChangeAspect="1"/>
          </p:cNvPicPr>
          <p:nvPr/>
        </p:nvPicPr>
        <p:blipFill>
          <a:blip r:embed="rId2"/>
          <a:stretch>
            <a:fillRect/>
          </a:stretch>
        </p:blipFill>
        <p:spPr>
          <a:xfrm>
            <a:off x="1" y="0"/>
            <a:ext cx="12192000" cy="3020327"/>
          </a:xfrm>
          <a:prstGeom prst="rect">
            <a:avLst/>
          </a:prstGeom>
        </p:spPr>
      </p:pic>
      <p:graphicFrame>
        <p:nvGraphicFramePr>
          <p:cNvPr id="4" name="Diagramme 3">
            <a:extLst>
              <a:ext uri="{FF2B5EF4-FFF2-40B4-BE49-F238E27FC236}">
                <a16:creationId xmlns:a16="http://schemas.microsoft.com/office/drawing/2014/main" id="{3C03EB8E-011B-49DB-BE95-1512D4D53E22}"/>
              </a:ext>
            </a:extLst>
          </p:cNvPr>
          <p:cNvGraphicFramePr/>
          <p:nvPr>
            <p:extLst/>
          </p:nvPr>
        </p:nvGraphicFramePr>
        <p:xfrm>
          <a:off x="1056168" y="3429000"/>
          <a:ext cx="54864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6955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77F48CBD-4174-485C-A553-3BBDAC03C98D}"/>
              </a:ext>
            </a:extLst>
          </p:cNvPr>
          <p:cNvGraphicFramePr/>
          <p:nvPr>
            <p:extLst/>
          </p:nvPr>
        </p:nvGraphicFramePr>
        <p:xfrm>
          <a:off x="0" y="0"/>
          <a:ext cx="12191999"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3937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3FCE8AA-2C8E-4776-B6C3-9181CFD536BF}"/>
              </a:ext>
            </a:extLst>
          </p:cNvPr>
          <p:cNvSpPr txBox="1"/>
          <p:nvPr/>
        </p:nvSpPr>
        <p:spPr>
          <a:xfrm>
            <a:off x="546652" y="36547"/>
            <a:ext cx="9331006" cy="671851"/>
          </a:xfrm>
          <a:prstGeom prst="rect">
            <a:avLst/>
          </a:prstGeom>
          <a:noFill/>
        </p:spPr>
        <p:txBody>
          <a:bodyPr wrap="square" rtlCol="0">
            <a:spAutoFit/>
          </a:bodyPr>
          <a:lstStyle>
            <a:defPPr>
              <a:defRPr lang="fr-FR"/>
            </a:defPPr>
            <a:lvl1pPr algn="ctr">
              <a:defRPr sz="5400" i="1">
                <a:solidFill>
                  <a:srgbClr val="FFFFFF"/>
                </a:solidFill>
                <a:effectLst>
                  <a:outerShdw blurRad="38100" dist="38100" dir="2700000" algn="tl">
                    <a:srgbClr val="000000">
                      <a:alpha val="43137"/>
                    </a:srgbClr>
                  </a:outerShdw>
                </a:effectLst>
                <a:latin typeface="+mj-lt"/>
                <a:cs typeface="Aharoni" panose="02010803020104030203" pitchFamily="2" charset="-79"/>
              </a:defRPr>
            </a:lvl1pPr>
          </a:lstStyle>
          <a:p>
            <a:pPr lvl="3">
              <a:lnSpc>
                <a:spcPct val="150000"/>
              </a:lnSpc>
            </a:pPr>
            <a:r>
              <a:rPr lang="fr-BE" altLang="fr-FR" sz="2800" b="1" i="1" dirty="0">
                <a:solidFill>
                  <a:srgbClr val="004821"/>
                </a:solidFill>
                <a:latin typeface="+mj-lt"/>
                <a:cs typeface="Aharoni" panose="02010803020104030203" pitchFamily="2" charset="-79"/>
              </a:rPr>
              <a:t>2. Analyse des projets du Budget Participatif</a:t>
            </a:r>
          </a:p>
        </p:txBody>
      </p:sp>
      <p:cxnSp>
        <p:nvCxnSpPr>
          <p:cNvPr id="8" name="Connecteur droit 7">
            <a:extLst>
              <a:ext uri="{FF2B5EF4-FFF2-40B4-BE49-F238E27FC236}">
                <a16:creationId xmlns:a16="http://schemas.microsoft.com/office/drawing/2014/main" id="{C257B487-95D3-4A65-AD46-D934EA107FFF}"/>
              </a:ext>
            </a:extLst>
          </p:cNvPr>
          <p:cNvCxnSpPr>
            <a:cxnSpLocks/>
          </p:cNvCxnSpPr>
          <p:nvPr/>
        </p:nvCxnSpPr>
        <p:spPr>
          <a:xfrm>
            <a:off x="1504122" y="696088"/>
            <a:ext cx="77724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9EEE2334-DB2C-49D8-A622-38D39DFCB41B}"/>
              </a:ext>
            </a:extLst>
          </p:cNvPr>
          <p:cNvSpPr txBox="1"/>
          <p:nvPr/>
        </p:nvSpPr>
        <p:spPr>
          <a:xfrm>
            <a:off x="3230217" y="696088"/>
            <a:ext cx="3174459" cy="584775"/>
          </a:xfrm>
          <a:prstGeom prst="rect">
            <a:avLst/>
          </a:prstGeom>
          <a:noFill/>
        </p:spPr>
        <p:txBody>
          <a:bodyPr wrap="none" rtlCol="0">
            <a:spAutoFit/>
          </a:bodyPr>
          <a:lstStyle/>
          <a:p>
            <a:r>
              <a:rPr lang="fr-BE" sz="3200" b="1" dirty="0">
                <a:solidFill>
                  <a:srgbClr val="4AAF21"/>
                </a:solidFill>
              </a:rPr>
              <a:t>3 Projets déposés</a:t>
            </a:r>
            <a:endParaRPr lang="fr-BE" sz="2000" dirty="0">
              <a:solidFill>
                <a:srgbClr val="4AAF21"/>
              </a:solidFill>
            </a:endParaRPr>
          </a:p>
        </p:txBody>
      </p:sp>
      <p:sp>
        <p:nvSpPr>
          <p:cNvPr id="13" name="ZoneTexte 12">
            <a:extLst>
              <a:ext uri="{FF2B5EF4-FFF2-40B4-BE49-F238E27FC236}">
                <a16:creationId xmlns:a16="http://schemas.microsoft.com/office/drawing/2014/main" id="{B07C8065-0AA5-4B0B-8208-1EEE47A63C59}"/>
              </a:ext>
            </a:extLst>
          </p:cNvPr>
          <p:cNvSpPr txBox="1"/>
          <p:nvPr/>
        </p:nvSpPr>
        <p:spPr>
          <a:xfrm>
            <a:off x="393699" y="1179287"/>
            <a:ext cx="9080320" cy="5016758"/>
          </a:xfrm>
          <a:prstGeom prst="rect">
            <a:avLst/>
          </a:prstGeom>
          <a:noFill/>
        </p:spPr>
        <p:txBody>
          <a:bodyPr wrap="square" rtlCol="0">
            <a:spAutoFit/>
          </a:bodyPr>
          <a:lstStyle/>
          <a:p>
            <a:pPr marL="514350" indent="-514350">
              <a:buFont typeface="+mj-lt"/>
              <a:buAutoNum type="arabicPeriod"/>
            </a:pPr>
            <a:r>
              <a:rPr lang="fr-BE" sz="2800" u="sng" dirty="0" err="1"/>
              <a:t>Oster</a:t>
            </a:r>
            <a:r>
              <a:rPr lang="fr-BE" sz="2800" dirty="0"/>
              <a:t> : Aménagement d’un espace de convivialité</a:t>
            </a:r>
          </a:p>
          <a:p>
            <a:pPr marL="1428750" lvl="2" indent="-514350">
              <a:buFont typeface="Wingdings" panose="05000000000000000000" pitchFamily="2" charset="2"/>
              <a:buChar char="Ø"/>
            </a:pPr>
            <a:r>
              <a:rPr lang="fr-BE" sz="2400" dirty="0"/>
              <a:t>Porté par le comité des fêtes (</a:t>
            </a:r>
            <a:r>
              <a:rPr lang="fr-BE" sz="2400" dirty="0" err="1"/>
              <a:t>Eric</a:t>
            </a:r>
            <a:r>
              <a:rPr lang="fr-BE" sz="2400" dirty="0"/>
              <a:t> </a:t>
            </a:r>
            <a:r>
              <a:rPr lang="fr-BE" sz="2400" dirty="0" err="1"/>
              <a:t>Mahy</a:t>
            </a:r>
            <a:r>
              <a:rPr lang="fr-BE" sz="2400" dirty="0"/>
              <a:t>)</a:t>
            </a:r>
          </a:p>
          <a:p>
            <a:pPr marL="1428750" lvl="2" indent="-514350">
              <a:buFont typeface="Wingdings" panose="05000000000000000000" pitchFamily="2" charset="2"/>
              <a:buChar char="Ø"/>
            </a:pPr>
            <a:r>
              <a:rPr lang="fr-BE" sz="2400" dirty="0">
                <a:solidFill>
                  <a:srgbClr val="0070C0"/>
                </a:solidFill>
              </a:rPr>
              <a:t>9.920€</a:t>
            </a:r>
          </a:p>
          <a:p>
            <a:endParaRPr lang="fr-BE" sz="1400" dirty="0"/>
          </a:p>
          <a:p>
            <a:pPr marL="514350" indent="-514350">
              <a:buFont typeface="+mj-lt"/>
              <a:buAutoNum type="arabicPeriod" startAt="2"/>
            </a:pPr>
            <a:r>
              <a:rPr lang="fr-BE" sz="2800" u="sng" dirty="0"/>
              <a:t>Dochamps</a:t>
            </a:r>
            <a:r>
              <a:rPr lang="fr-BE" sz="2800" dirty="0"/>
              <a:t> : Reconstruction et remise en fonction d’une fontaine</a:t>
            </a:r>
          </a:p>
          <a:p>
            <a:pPr marL="1428750" lvl="2" indent="-514350">
              <a:buFont typeface="Wingdings" panose="05000000000000000000" pitchFamily="2" charset="2"/>
              <a:buChar char="Ø"/>
            </a:pPr>
            <a:r>
              <a:rPr lang="fr-BE" sz="2400" dirty="0"/>
              <a:t>Porté par un groupement citoyens (P-E Gillard)</a:t>
            </a:r>
          </a:p>
          <a:p>
            <a:pPr marL="1428750" lvl="2" indent="-514350">
              <a:buFont typeface="Wingdings" panose="05000000000000000000" pitchFamily="2" charset="2"/>
              <a:buChar char="Ø"/>
            </a:pPr>
            <a:r>
              <a:rPr lang="fr-BE" sz="2400" dirty="0">
                <a:solidFill>
                  <a:srgbClr val="0070C0"/>
                </a:solidFill>
              </a:rPr>
              <a:t>9.946€</a:t>
            </a:r>
          </a:p>
          <a:p>
            <a:endParaRPr lang="fr-BE" sz="1400" dirty="0"/>
          </a:p>
          <a:p>
            <a:pPr marL="514350" indent="-514350">
              <a:buFont typeface="+mj-lt"/>
              <a:buAutoNum type="arabicPeriod" startAt="3"/>
            </a:pPr>
            <a:r>
              <a:rPr lang="fr-BE" sz="2800" u="sng" dirty="0" err="1"/>
              <a:t>Aisnagué</a:t>
            </a:r>
            <a:r>
              <a:rPr lang="fr-BE" sz="2800" dirty="0"/>
              <a:t> : Favoriser la biodiversité dans les espace collectifs communaux</a:t>
            </a:r>
          </a:p>
          <a:p>
            <a:pPr marL="1200150" lvl="2" indent="-285750">
              <a:buFont typeface="Wingdings" panose="05000000000000000000" pitchFamily="2" charset="2"/>
              <a:buChar char="Ø"/>
            </a:pPr>
            <a:r>
              <a:rPr lang="fr-BE" sz="2400" dirty="0"/>
              <a:t>Porté par l’ASBL </a:t>
            </a:r>
            <a:r>
              <a:rPr lang="fr-BE" sz="2400" dirty="0" err="1"/>
              <a:t>Aisnagué</a:t>
            </a:r>
            <a:r>
              <a:rPr lang="fr-BE" sz="2400" dirty="0"/>
              <a:t> (Elise Mouton)</a:t>
            </a:r>
          </a:p>
          <a:p>
            <a:pPr marL="1200150" lvl="2" indent="-285750">
              <a:buFont typeface="Wingdings" panose="05000000000000000000" pitchFamily="2" charset="2"/>
              <a:buChar char="Ø"/>
            </a:pPr>
            <a:r>
              <a:rPr lang="fr-BE" sz="2400" dirty="0">
                <a:solidFill>
                  <a:srgbClr val="0070C0"/>
                </a:solidFill>
              </a:rPr>
              <a:t>8.675€</a:t>
            </a:r>
          </a:p>
        </p:txBody>
      </p:sp>
      <p:sp>
        <p:nvSpPr>
          <p:cNvPr id="14" name="ZoneTexte 13">
            <a:extLst>
              <a:ext uri="{FF2B5EF4-FFF2-40B4-BE49-F238E27FC236}">
                <a16:creationId xmlns:a16="http://schemas.microsoft.com/office/drawing/2014/main" id="{00E44A41-8450-49B8-A961-31466F72C4A3}"/>
              </a:ext>
            </a:extLst>
          </p:cNvPr>
          <p:cNvSpPr txBox="1"/>
          <p:nvPr/>
        </p:nvSpPr>
        <p:spPr>
          <a:xfrm>
            <a:off x="6004727" y="5678713"/>
            <a:ext cx="5694892" cy="584775"/>
          </a:xfrm>
          <a:prstGeom prst="rect">
            <a:avLst/>
          </a:prstGeom>
          <a:noFill/>
        </p:spPr>
        <p:txBody>
          <a:bodyPr wrap="none" rtlCol="0">
            <a:spAutoFit/>
          </a:bodyPr>
          <a:lstStyle/>
          <a:p>
            <a:r>
              <a:rPr lang="fr-BE" sz="3200" b="1" dirty="0"/>
              <a:t>Budget total : </a:t>
            </a:r>
            <a:r>
              <a:rPr lang="fr-BE" sz="3200" b="1" dirty="0">
                <a:solidFill>
                  <a:srgbClr val="FF0000"/>
                </a:solidFill>
              </a:rPr>
              <a:t>28.541€</a:t>
            </a:r>
            <a:r>
              <a:rPr lang="fr-BE" sz="3200" b="1" dirty="0"/>
              <a:t> &gt; 20.000€</a:t>
            </a:r>
            <a:endParaRPr lang="fr-BE" sz="2000" dirty="0"/>
          </a:p>
        </p:txBody>
      </p:sp>
    </p:spTree>
    <p:extLst>
      <p:ext uri="{BB962C8B-B14F-4D97-AF65-F5344CB8AC3E}">
        <p14:creationId xmlns:p14="http://schemas.microsoft.com/office/powerpoint/2010/main" val="1506998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754B57AC-C8E8-4D6F-9D8C-81DB5F5B8249}"/>
              </a:ext>
            </a:extLst>
          </p:cNvPr>
          <p:cNvGraphicFramePr/>
          <p:nvPr>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8294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3FC9EBEB-017E-4B62-B762-99FD875E6A79}"/>
              </a:ext>
            </a:extLst>
          </p:cNvPr>
          <p:cNvGraphicFramePr/>
          <p:nvPr>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9354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A54184-FE50-4F96-A055-1F3D3486A917}"/>
              </a:ext>
            </a:extLst>
          </p:cNvPr>
          <p:cNvSpPr/>
          <p:nvPr/>
        </p:nvSpPr>
        <p:spPr>
          <a:xfrm>
            <a:off x="212650" y="-2709"/>
            <a:ext cx="9813851" cy="6145272"/>
          </a:xfrm>
          <a:prstGeom prst="rect">
            <a:avLst/>
          </a:prstGeom>
        </p:spPr>
        <p:txBody>
          <a:bodyPr wrap="square">
            <a:spAutoFit/>
          </a:bodyPr>
          <a:lstStyle/>
          <a:p>
            <a:pPr>
              <a:lnSpc>
                <a:spcPts val="2025"/>
              </a:lnSpc>
              <a:spcAft>
                <a:spcPts val="800"/>
              </a:spcAft>
            </a:pPr>
            <a:r>
              <a:rPr lang="fr-BE" sz="2000" b="1"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t>Si on pouvait encore réaliser un projet qui n'est pas présent dans le PCDR, quel serait-il ? </a:t>
            </a:r>
          </a:p>
          <a:p>
            <a:pPr>
              <a:lnSpc>
                <a:spcPts val="2025"/>
              </a:lnSpc>
              <a:spcAft>
                <a:spcPts val="800"/>
              </a:spcAft>
            </a:pPr>
            <a:br>
              <a:rPr lang="fr-BE" sz="2000" b="1"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br>
            <a:r>
              <a:rPr lang="fr-BE" sz="2000" b="1"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t>6 réponses :</a:t>
            </a:r>
            <a:endParaRPr lang="fr-BE" sz="20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2025"/>
              </a:lnSpc>
              <a:spcAft>
                <a:spcPts val="0"/>
              </a:spcAft>
              <a:buFont typeface="Symbol" panose="05050102010706020507" pitchFamily="18" charset="2"/>
              <a:buChar char=""/>
            </a:pPr>
            <a:endParaRPr lang="fr-BE" spc="15" dirty="0">
              <a:solidFill>
                <a:srgbClr val="202124"/>
              </a:solidFill>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2025"/>
              </a:lnSpc>
              <a:spcAft>
                <a:spcPts val="0"/>
              </a:spcAft>
              <a:buFont typeface="Symbol" panose="05050102010706020507" pitchFamily="18" charset="2"/>
              <a:buChar char=""/>
            </a:pPr>
            <a:r>
              <a:rPr lang="fr-BE" b="1"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t>Un atelier rural </a:t>
            </a:r>
            <a:r>
              <a:rPr lang="fr-BE"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t>pourrait permettre le lancement d'une ou plusieurs entreprises au sein de la commune. Cela pourrait avoir de belles retombées sur l'entreprenariat, le travail et la consommation à </a:t>
            </a:r>
            <a:r>
              <a:rPr lang="fr-BE" spc="15" dirty="0" err="1">
                <a:solidFill>
                  <a:srgbClr val="202124"/>
                </a:solidFill>
                <a:latin typeface="Arial" panose="020B0604020202020204" pitchFamily="34" charset="0"/>
                <a:ea typeface="Calibri" panose="020F0502020204030204" pitchFamily="34" charset="0"/>
                <a:cs typeface="Times New Roman" panose="02020603050405020304" pitchFamily="18" charset="0"/>
              </a:rPr>
              <a:t>Manhay</a:t>
            </a:r>
            <a:r>
              <a:rPr lang="fr-BE"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t>.</a:t>
            </a:r>
            <a:br>
              <a:rPr lang="fr-BE"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br>
            <a:endParaRPr lang="fr-B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2025"/>
              </a:lnSpc>
              <a:spcAft>
                <a:spcPts val="0"/>
              </a:spcAft>
              <a:buFont typeface="Symbol" panose="05050102010706020507" pitchFamily="18" charset="2"/>
              <a:buChar char=""/>
            </a:pPr>
            <a:r>
              <a:rPr lang="fr-BE"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t>Développement touristique et mise en valeur du plateau des Tailles</a:t>
            </a:r>
            <a:br>
              <a:rPr lang="fr-BE"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br>
            <a:endParaRPr lang="fr-B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2025"/>
              </a:lnSpc>
              <a:spcAft>
                <a:spcPts val="0"/>
              </a:spcAft>
              <a:buFont typeface="Symbol" panose="05050102010706020507" pitchFamily="18" charset="2"/>
              <a:buChar char=""/>
            </a:pPr>
            <a:r>
              <a:rPr lang="fr-BE" b="1"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t>Déménagement de la crèche de </a:t>
            </a:r>
            <a:r>
              <a:rPr lang="fr-BE" b="1" spc="15" dirty="0" err="1">
                <a:solidFill>
                  <a:srgbClr val="202124"/>
                </a:solidFill>
                <a:latin typeface="Arial" panose="020B0604020202020204" pitchFamily="34" charset="0"/>
                <a:ea typeface="Calibri" panose="020F0502020204030204" pitchFamily="34" charset="0"/>
                <a:cs typeface="Times New Roman" panose="02020603050405020304" pitchFamily="18" charset="0"/>
              </a:rPr>
              <a:t>Malempré</a:t>
            </a:r>
            <a:r>
              <a:rPr lang="fr-BE" b="1"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t> dans le presbytère du village</a:t>
            </a:r>
            <a:r>
              <a:rPr lang="fr-BE"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t>. Cela aurait comme plu value : </a:t>
            </a:r>
            <a:br>
              <a:rPr lang="fr-BE"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br>
            <a:r>
              <a:rPr lang="fr-BE"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t>1) valoriser le bâtiment, </a:t>
            </a:r>
            <a:br>
              <a:rPr lang="fr-BE"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br>
            <a:r>
              <a:rPr lang="fr-BE"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t>2) y ajouter un logement tremplin, </a:t>
            </a:r>
            <a:br>
              <a:rPr lang="fr-BE"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br>
            <a:r>
              <a:rPr lang="fr-BE"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t>3) donner un espace adapté à nos bébés (jeux, détente, cuisine, espace extérieur, ...)</a:t>
            </a:r>
            <a:br>
              <a:rPr lang="fr-BE"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br>
            <a:endParaRPr lang="fr-B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2025"/>
              </a:lnSpc>
              <a:spcAft>
                <a:spcPts val="0"/>
              </a:spcAft>
              <a:buFont typeface="Symbol" panose="05050102010706020507" pitchFamily="18" charset="2"/>
              <a:buChar char=""/>
            </a:pPr>
            <a:r>
              <a:rPr lang="fr-BE" b="1"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t>Fleurir nos villages.</a:t>
            </a:r>
            <a:br>
              <a:rPr lang="fr-BE" b="1"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br>
            <a:endParaRPr lang="fr-BE"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2025"/>
              </a:lnSpc>
              <a:spcAft>
                <a:spcPts val="800"/>
              </a:spcAft>
              <a:buFont typeface="Symbol" panose="05050102010706020507" pitchFamily="18" charset="2"/>
              <a:buChar char=""/>
            </a:pPr>
            <a:r>
              <a:rPr lang="fr-BE" b="1"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t>Zéro déchet</a:t>
            </a:r>
          </a:p>
          <a:p>
            <a:pPr marL="342900" lvl="0" indent="-342900">
              <a:lnSpc>
                <a:spcPts val="2025"/>
              </a:lnSpc>
              <a:spcAft>
                <a:spcPts val="800"/>
              </a:spcAft>
              <a:buFont typeface="Symbol" panose="05050102010706020507" pitchFamily="18" charset="2"/>
              <a:buChar char=""/>
            </a:pPr>
            <a:endParaRPr lang="fr-BE" spc="15" dirty="0">
              <a:solidFill>
                <a:srgbClr val="202124"/>
              </a:solidFill>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2025"/>
              </a:lnSpc>
              <a:spcAft>
                <a:spcPts val="800"/>
              </a:spcAft>
              <a:buFont typeface="Symbol" panose="05050102010706020507" pitchFamily="18" charset="2"/>
              <a:buChar char=""/>
            </a:pPr>
            <a:r>
              <a:rPr lang="fr-BE" b="1" spc="15" dirty="0">
                <a:solidFill>
                  <a:srgbClr val="202124"/>
                </a:solidFill>
                <a:latin typeface="Arial" panose="020B0604020202020204" pitchFamily="34" charset="0"/>
                <a:ea typeface="Calibri" panose="020F0502020204030204" pitchFamily="34" charset="0"/>
                <a:cs typeface="Times New Roman" panose="02020603050405020304" pitchFamily="18" charset="0"/>
              </a:rPr>
              <a:t>Projet énergétique</a:t>
            </a:r>
            <a:endParaRPr lang="fr-BE"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99103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16070" y="310830"/>
            <a:ext cx="2694877" cy="842109"/>
          </a:xfrm>
        </p:spPr>
        <p:txBody>
          <a:bodyPr>
            <a:normAutofit/>
          </a:bodyPr>
          <a:lstStyle/>
          <a:p>
            <a:pPr marL="0" indent="0">
              <a:buNone/>
            </a:pPr>
            <a:r>
              <a:rPr lang="fr-BE" sz="4400" b="1" dirty="0"/>
              <a:t>4. Divers</a:t>
            </a:r>
          </a:p>
        </p:txBody>
      </p:sp>
      <p:sp>
        <p:nvSpPr>
          <p:cNvPr id="4" name="Espace réservé du contenu 2"/>
          <p:cNvSpPr txBox="1">
            <a:spLocks/>
          </p:cNvSpPr>
          <p:nvPr/>
        </p:nvSpPr>
        <p:spPr>
          <a:xfrm>
            <a:off x="9163831" y="5799024"/>
            <a:ext cx="2517344" cy="69859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fr-BE" sz="3600" b="1" dirty="0"/>
          </a:p>
        </p:txBody>
      </p:sp>
      <p:sp>
        <p:nvSpPr>
          <p:cNvPr id="2" name="ZoneTexte 1">
            <a:extLst>
              <a:ext uri="{FF2B5EF4-FFF2-40B4-BE49-F238E27FC236}">
                <a16:creationId xmlns:a16="http://schemas.microsoft.com/office/drawing/2014/main" id="{1EA3209F-8E96-4823-A5EF-410BFB1654A6}"/>
              </a:ext>
            </a:extLst>
          </p:cNvPr>
          <p:cNvSpPr txBox="1"/>
          <p:nvPr/>
        </p:nvSpPr>
        <p:spPr>
          <a:xfrm>
            <a:off x="0" y="1461204"/>
            <a:ext cx="12192000" cy="2862322"/>
          </a:xfrm>
          <a:prstGeom prst="rect">
            <a:avLst/>
          </a:prstGeom>
          <a:noFill/>
        </p:spPr>
        <p:txBody>
          <a:bodyPr wrap="square" rtlCol="0">
            <a:spAutoFit/>
          </a:bodyPr>
          <a:lstStyle/>
          <a:p>
            <a:pPr marL="342900" indent="-342900">
              <a:lnSpc>
                <a:spcPct val="300000"/>
              </a:lnSpc>
              <a:buFont typeface="+mj-lt"/>
              <a:buAutoNum type="arabicPeriod"/>
            </a:pPr>
            <a:r>
              <a:rPr lang="fr-BE" sz="3600" dirty="0"/>
              <a:t> Aménagement des entrées de village</a:t>
            </a:r>
          </a:p>
          <a:p>
            <a:pPr marL="342900" indent="-342900">
              <a:buFont typeface="+mj-lt"/>
              <a:buAutoNum type="arabicPeriod"/>
            </a:pPr>
            <a:r>
              <a:rPr lang="fr-BE" sz="3600" dirty="0"/>
              <a:t> Convention sur la Diversité Biologique (CDB) : élément de droit</a:t>
            </a:r>
          </a:p>
        </p:txBody>
      </p:sp>
      <p:pic>
        <p:nvPicPr>
          <p:cNvPr id="1026" name="Picture 2" descr="WALHAIN – Aménagement d'effets de porte">
            <a:extLst>
              <a:ext uri="{FF2B5EF4-FFF2-40B4-BE49-F238E27FC236}">
                <a16:creationId xmlns:a16="http://schemas.microsoft.com/office/drawing/2014/main" id="{618176C8-B936-4520-9247-F4E01FCDA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726" y="0"/>
            <a:ext cx="4651274" cy="28623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vention sur la diversité biologique | Capitales Françaises de la  Biodiversité">
            <a:extLst>
              <a:ext uri="{FF2B5EF4-FFF2-40B4-BE49-F238E27FC236}">
                <a16:creationId xmlns:a16="http://schemas.microsoft.com/office/drawing/2014/main" id="{8DFE5355-AB75-4CCF-8D87-BFEDB26952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096" y="3883716"/>
            <a:ext cx="5830956" cy="276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186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1835696" y="1268760"/>
            <a:ext cx="568863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2" name="Picture 2" descr="Calendrier 2023">
            <a:extLst>
              <a:ext uri="{FF2B5EF4-FFF2-40B4-BE49-F238E27FC236}">
                <a16:creationId xmlns:a16="http://schemas.microsoft.com/office/drawing/2014/main" id="{520A86B3-6255-4BFA-96D3-693E8C8B5D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018" y="724091"/>
            <a:ext cx="10724322" cy="615338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 coins arrondis 6">
            <a:extLst>
              <a:ext uri="{FF2B5EF4-FFF2-40B4-BE49-F238E27FC236}">
                <a16:creationId xmlns:a16="http://schemas.microsoft.com/office/drawing/2014/main" id="{A0ABFA25-7CF4-4839-BFE0-66B7F6F798AA}"/>
              </a:ext>
            </a:extLst>
          </p:cNvPr>
          <p:cNvSpPr/>
          <p:nvPr/>
        </p:nvSpPr>
        <p:spPr>
          <a:xfrm>
            <a:off x="3756991" y="1997765"/>
            <a:ext cx="1898374" cy="397563"/>
          </a:xfrm>
          <a:prstGeom prst="roundRect">
            <a:avLst/>
          </a:prstGeom>
          <a:solidFill>
            <a:srgbClr val="FFFF00">
              <a:alpha val="3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 coins arrondis 7">
            <a:extLst>
              <a:ext uri="{FF2B5EF4-FFF2-40B4-BE49-F238E27FC236}">
                <a16:creationId xmlns:a16="http://schemas.microsoft.com/office/drawing/2014/main" id="{A52E7838-8743-41BF-AED3-63E0A556B04C}"/>
              </a:ext>
            </a:extLst>
          </p:cNvPr>
          <p:cNvSpPr/>
          <p:nvPr/>
        </p:nvSpPr>
        <p:spPr>
          <a:xfrm>
            <a:off x="6263311" y="1295476"/>
            <a:ext cx="1898374" cy="258417"/>
          </a:xfrm>
          <a:prstGeom prst="roundRect">
            <a:avLst/>
          </a:prstGeom>
          <a:solidFill>
            <a:srgbClr val="FFFF00">
              <a:alpha val="2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Ellipse 5">
            <a:extLst>
              <a:ext uri="{FF2B5EF4-FFF2-40B4-BE49-F238E27FC236}">
                <a16:creationId xmlns:a16="http://schemas.microsoft.com/office/drawing/2014/main" id="{70934ECD-77F3-4C83-A918-B214C59E26D7}"/>
              </a:ext>
            </a:extLst>
          </p:cNvPr>
          <p:cNvSpPr/>
          <p:nvPr/>
        </p:nvSpPr>
        <p:spPr>
          <a:xfrm>
            <a:off x="7063411" y="1513993"/>
            <a:ext cx="298174" cy="2584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ZoneTexte 2">
            <a:extLst>
              <a:ext uri="{FF2B5EF4-FFF2-40B4-BE49-F238E27FC236}">
                <a16:creationId xmlns:a16="http://schemas.microsoft.com/office/drawing/2014/main" id="{6984E188-4A4C-48A1-A196-811F907E357A}"/>
              </a:ext>
            </a:extLst>
          </p:cNvPr>
          <p:cNvSpPr txBox="1"/>
          <p:nvPr/>
        </p:nvSpPr>
        <p:spPr>
          <a:xfrm>
            <a:off x="3638221" y="77760"/>
            <a:ext cx="4421916" cy="646331"/>
          </a:xfrm>
          <a:prstGeom prst="rect">
            <a:avLst/>
          </a:prstGeom>
          <a:noFill/>
        </p:spPr>
        <p:txBody>
          <a:bodyPr wrap="none" rtlCol="0">
            <a:spAutoFit/>
          </a:bodyPr>
          <a:lstStyle/>
          <a:p>
            <a:r>
              <a:rPr lang="fr-BE" sz="3600" b="1" i="1" dirty="0">
                <a:solidFill>
                  <a:srgbClr val="004821"/>
                </a:solidFill>
              </a:rPr>
              <a:t>Rendez-vous le 9 mars</a:t>
            </a:r>
          </a:p>
        </p:txBody>
      </p:sp>
    </p:spTree>
    <p:extLst>
      <p:ext uri="{BB962C8B-B14F-4D97-AF65-F5344CB8AC3E}">
        <p14:creationId xmlns:p14="http://schemas.microsoft.com/office/powerpoint/2010/main" val="376587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6094" y="231007"/>
            <a:ext cx="6093945" cy="6093945"/>
          </a:xfrm>
          <a:prstGeom prst="rect">
            <a:avLst/>
          </a:prstGeom>
        </p:spPr>
      </p:pic>
      <p:sp>
        <p:nvSpPr>
          <p:cNvPr id="5" name="Rectangle 4"/>
          <p:cNvSpPr/>
          <p:nvPr/>
        </p:nvSpPr>
        <p:spPr>
          <a:xfrm>
            <a:off x="2263487" y="2567015"/>
            <a:ext cx="5259158" cy="1421928"/>
          </a:xfrm>
          <a:prstGeom prst="rect">
            <a:avLst/>
          </a:prstGeom>
        </p:spPr>
        <p:txBody>
          <a:bodyPr wrap="square">
            <a:spAutoFit/>
          </a:bodyPr>
          <a:lstStyle/>
          <a:p>
            <a:pPr algn="ctr" defTabSz="2133600">
              <a:lnSpc>
                <a:spcPct val="90000"/>
              </a:lnSpc>
              <a:spcBef>
                <a:spcPct val="0"/>
              </a:spcBef>
              <a:spcAft>
                <a:spcPct val="35000"/>
              </a:spcAft>
            </a:pPr>
            <a:r>
              <a:rPr lang="fr-BE" sz="9600" dirty="0">
                <a:solidFill>
                  <a:schemeClr val="bg1"/>
                </a:solidFill>
                <a:latin typeface="Calibri" panose="020F0502020204030204" pitchFamily="34" charset="0"/>
              </a:rPr>
              <a:t>MERCI</a:t>
            </a:r>
            <a:endParaRPr lang="fr-BE" sz="4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85720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ZoneTexte 8"/>
          <p:cNvSpPr txBox="1"/>
          <p:nvPr/>
        </p:nvSpPr>
        <p:spPr>
          <a:xfrm>
            <a:off x="9489639" y="854260"/>
            <a:ext cx="2319250" cy="461665"/>
          </a:xfrm>
          <a:prstGeom prst="rect">
            <a:avLst/>
          </a:prstGeom>
          <a:solidFill>
            <a:srgbClr val="FFFF00"/>
          </a:solidFill>
        </p:spPr>
        <p:txBody>
          <a:bodyPr wrap="square" rtlCol="0">
            <a:spAutoFit/>
          </a:bodyPr>
          <a:lstStyle/>
          <a:p>
            <a:pPr algn="ctr"/>
            <a:r>
              <a:rPr lang="fr-BE" sz="2400" b="1" dirty="0"/>
              <a:t>Logements IG</a:t>
            </a:r>
          </a:p>
        </p:txBody>
      </p:sp>
      <p:sp>
        <p:nvSpPr>
          <p:cNvPr id="10" name="ZoneTexte 9"/>
          <p:cNvSpPr txBox="1"/>
          <p:nvPr/>
        </p:nvSpPr>
        <p:spPr>
          <a:xfrm>
            <a:off x="9933709" y="4187364"/>
            <a:ext cx="2258291" cy="523220"/>
          </a:xfrm>
          <a:prstGeom prst="rect">
            <a:avLst/>
          </a:prstGeom>
          <a:solidFill>
            <a:srgbClr val="FFFF00"/>
          </a:solidFill>
        </p:spPr>
        <p:txBody>
          <a:bodyPr wrap="square" rtlCol="0">
            <a:spAutoFit/>
          </a:bodyPr>
          <a:lstStyle/>
          <a:p>
            <a:pPr algn="ctr"/>
            <a:r>
              <a:rPr lang="fr-BE" sz="2800" b="1" dirty="0"/>
              <a:t>Carrefour</a:t>
            </a:r>
          </a:p>
        </p:txBody>
      </p:sp>
      <p:sp>
        <p:nvSpPr>
          <p:cNvPr id="11" name="Flèche gauche 10"/>
          <p:cNvSpPr/>
          <p:nvPr/>
        </p:nvSpPr>
        <p:spPr>
          <a:xfrm>
            <a:off x="8716555" y="1119564"/>
            <a:ext cx="773084" cy="214653"/>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BE"/>
          </a:p>
        </p:txBody>
      </p:sp>
      <p:sp>
        <p:nvSpPr>
          <p:cNvPr id="12" name="ZoneTexte 11"/>
          <p:cNvSpPr txBox="1"/>
          <p:nvPr/>
        </p:nvSpPr>
        <p:spPr>
          <a:xfrm>
            <a:off x="4825602" y="3506269"/>
            <a:ext cx="2310938" cy="830997"/>
          </a:xfrm>
          <a:prstGeom prst="rect">
            <a:avLst/>
          </a:prstGeom>
          <a:solidFill>
            <a:srgbClr val="FFFF00"/>
          </a:solidFill>
        </p:spPr>
        <p:txBody>
          <a:bodyPr wrap="square" rtlCol="0">
            <a:spAutoFit/>
          </a:bodyPr>
          <a:lstStyle/>
          <a:p>
            <a:pPr algn="ctr"/>
            <a:r>
              <a:rPr lang="fr-BE" sz="2400" b="1" dirty="0"/>
              <a:t>Entrées de village</a:t>
            </a:r>
          </a:p>
        </p:txBody>
      </p:sp>
      <p:sp>
        <p:nvSpPr>
          <p:cNvPr id="13" name="ZoneTexte 12"/>
          <p:cNvSpPr txBox="1"/>
          <p:nvPr/>
        </p:nvSpPr>
        <p:spPr>
          <a:xfrm>
            <a:off x="2357045" y="4808089"/>
            <a:ext cx="2319250" cy="461665"/>
          </a:xfrm>
          <a:prstGeom prst="rect">
            <a:avLst/>
          </a:prstGeom>
          <a:solidFill>
            <a:srgbClr val="FFFF00"/>
          </a:solidFill>
        </p:spPr>
        <p:txBody>
          <a:bodyPr wrap="square" rtlCol="0">
            <a:spAutoFit/>
          </a:bodyPr>
          <a:lstStyle/>
          <a:p>
            <a:pPr algn="ctr"/>
            <a:r>
              <a:rPr lang="fr-BE" sz="2400" b="1" dirty="0"/>
              <a:t>Voies lentes</a:t>
            </a:r>
          </a:p>
        </p:txBody>
      </p:sp>
      <p:sp>
        <p:nvSpPr>
          <p:cNvPr id="14" name="Flèche gauche 13"/>
          <p:cNvSpPr/>
          <p:nvPr/>
        </p:nvSpPr>
        <p:spPr>
          <a:xfrm>
            <a:off x="4122092" y="4015023"/>
            <a:ext cx="773084" cy="214653"/>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BE"/>
          </a:p>
        </p:txBody>
      </p:sp>
      <p:sp>
        <p:nvSpPr>
          <p:cNvPr id="15" name="Flèche gauche 14"/>
          <p:cNvSpPr/>
          <p:nvPr/>
        </p:nvSpPr>
        <p:spPr>
          <a:xfrm>
            <a:off x="1583961" y="4700763"/>
            <a:ext cx="773084" cy="214653"/>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750143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35EC736-3E0E-46A5-9205-A940BC0A5264}"/>
              </a:ext>
            </a:extLst>
          </p:cNvPr>
          <p:cNvPicPr>
            <a:picLocks noChangeAspect="1"/>
          </p:cNvPicPr>
          <p:nvPr/>
        </p:nvPicPr>
        <p:blipFill>
          <a:blip r:embed="rId3"/>
          <a:stretch>
            <a:fillRect/>
          </a:stretch>
        </p:blipFill>
        <p:spPr>
          <a:xfrm>
            <a:off x="5689406" y="21845"/>
            <a:ext cx="3038282" cy="1760746"/>
          </a:xfrm>
          <a:prstGeom prst="rect">
            <a:avLst/>
          </a:prstGeom>
        </p:spPr>
      </p:pic>
      <p:sp>
        <p:nvSpPr>
          <p:cNvPr id="4" name="ZoneTexte 3"/>
          <p:cNvSpPr txBox="1"/>
          <p:nvPr/>
        </p:nvSpPr>
        <p:spPr>
          <a:xfrm>
            <a:off x="-13871" y="724167"/>
            <a:ext cx="4094390" cy="584775"/>
          </a:xfrm>
          <a:prstGeom prst="rect">
            <a:avLst/>
          </a:prstGeom>
          <a:noFill/>
        </p:spPr>
        <p:txBody>
          <a:bodyPr wrap="none" rtlCol="0">
            <a:spAutoFit/>
          </a:bodyPr>
          <a:lstStyle>
            <a:defPPr>
              <a:defRPr lang="fr-FR"/>
            </a:defPPr>
            <a:lvl1pPr algn="ctr">
              <a:defRPr sz="5400" i="1">
                <a:solidFill>
                  <a:srgbClr val="FFFFFF"/>
                </a:solidFill>
                <a:effectLst>
                  <a:outerShdw blurRad="38100" dist="38100" dir="2700000" algn="tl">
                    <a:srgbClr val="000000">
                      <a:alpha val="43137"/>
                    </a:srgbClr>
                  </a:outerShdw>
                </a:effectLst>
                <a:latin typeface="+mj-lt"/>
                <a:cs typeface="Aharoni" panose="02010803020104030203" pitchFamily="2" charset="-79"/>
              </a:defRPr>
            </a:lvl1pPr>
          </a:lstStyle>
          <a:p>
            <a:r>
              <a:rPr lang="fr-BE" sz="3200" dirty="0">
                <a:solidFill>
                  <a:srgbClr val="004821"/>
                </a:solidFill>
                <a:effectLst/>
              </a:rPr>
              <a:t>Carrefour de Manhay</a:t>
            </a:r>
          </a:p>
        </p:txBody>
      </p:sp>
      <p:sp>
        <p:nvSpPr>
          <p:cNvPr id="7" name="ZoneTexte 6">
            <a:extLst>
              <a:ext uri="{FF2B5EF4-FFF2-40B4-BE49-F238E27FC236}">
                <a16:creationId xmlns:a16="http://schemas.microsoft.com/office/drawing/2014/main" id="{CD098C96-C45E-4FEB-9E1E-C170BB67EB19}"/>
              </a:ext>
            </a:extLst>
          </p:cNvPr>
          <p:cNvSpPr txBox="1"/>
          <p:nvPr/>
        </p:nvSpPr>
        <p:spPr>
          <a:xfrm>
            <a:off x="-161298" y="5603930"/>
            <a:ext cx="5850704" cy="584775"/>
          </a:xfrm>
          <a:prstGeom prst="rect">
            <a:avLst/>
          </a:prstGeom>
          <a:noFill/>
        </p:spPr>
        <p:txBody>
          <a:bodyPr wrap="none" rtlCol="0">
            <a:spAutoFit/>
          </a:bodyPr>
          <a:lstStyle>
            <a:defPPr>
              <a:defRPr lang="fr-FR"/>
            </a:defPPr>
            <a:lvl1pPr algn="ctr">
              <a:defRPr sz="5400" i="1">
                <a:solidFill>
                  <a:srgbClr val="FFFFFF"/>
                </a:solidFill>
                <a:effectLst>
                  <a:outerShdw blurRad="38100" dist="38100" dir="2700000" algn="tl">
                    <a:srgbClr val="000000">
                      <a:alpha val="43137"/>
                    </a:srgbClr>
                  </a:outerShdw>
                </a:effectLst>
                <a:latin typeface="+mj-lt"/>
                <a:cs typeface="Aharoni" panose="02010803020104030203" pitchFamily="2" charset="-79"/>
              </a:defRPr>
            </a:lvl1pPr>
          </a:lstStyle>
          <a:p>
            <a:r>
              <a:rPr lang="fr-BE" sz="3200" dirty="0">
                <a:solidFill>
                  <a:srgbClr val="004821"/>
                </a:solidFill>
                <a:effectLst/>
              </a:rPr>
              <a:t>Voie lente – phase 1 : Dorsale</a:t>
            </a:r>
          </a:p>
        </p:txBody>
      </p:sp>
      <p:pic>
        <p:nvPicPr>
          <p:cNvPr id="8" name="Image 7">
            <a:extLst>
              <a:ext uri="{FF2B5EF4-FFF2-40B4-BE49-F238E27FC236}">
                <a16:creationId xmlns:a16="http://schemas.microsoft.com/office/drawing/2014/main" id="{6BFEA6AF-166B-4493-A45E-FA063EAA9785}"/>
              </a:ext>
            </a:extLst>
          </p:cNvPr>
          <p:cNvPicPr>
            <a:picLocks noChangeAspect="1"/>
          </p:cNvPicPr>
          <p:nvPr/>
        </p:nvPicPr>
        <p:blipFill>
          <a:blip r:embed="rId4"/>
          <a:stretch>
            <a:fillRect/>
          </a:stretch>
        </p:blipFill>
        <p:spPr>
          <a:xfrm>
            <a:off x="5752629" y="1668254"/>
            <a:ext cx="2978541" cy="1824552"/>
          </a:xfrm>
          <a:prstGeom prst="rect">
            <a:avLst/>
          </a:prstGeom>
        </p:spPr>
      </p:pic>
      <p:sp>
        <p:nvSpPr>
          <p:cNvPr id="9" name="ZoneTexte 8">
            <a:extLst>
              <a:ext uri="{FF2B5EF4-FFF2-40B4-BE49-F238E27FC236}">
                <a16:creationId xmlns:a16="http://schemas.microsoft.com/office/drawing/2014/main" id="{027E5FF9-0B9B-46C1-9500-876E9C8602D2}"/>
              </a:ext>
            </a:extLst>
          </p:cNvPr>
          <p:cNvSpPr txBox="1"/>
          <p:nvPr/>
        </p:nvSpPr>
        <p:spPr>
          <a:xfrm>
            <a:off x="0" y="3942034"/>
            <a:ext cx="3514104" cy="584775"/>
          </a:xfrm>
          <a:prstGeom prst="rect">
            <a:avLst/>
          </a:prstGeom>
          <a:noFill/>
        </p:spPr>
        <p:txBody>
          <a:bodyPr wrap="none" rtlCol="0">
            <a:spAutoFit/>
          </a:bodyPr>
          <a:lstStyle>
            <a:defPPr>
              <a:defRPr lang="fr-FR"/>
            </a:defPPr>
            <a:lvl1pPr algn="ctr">
              <a:defRPr sz="5400" i="1">
                <a:solidFill>
                  <a:srgbClr val="FFFFFF"/>
                </a:solidFill>
                <a:effectLst>
                  <a:outerShdw blurRad="38100" dist="38100" dir="2700000" algn="tl">
                    <a:srgbClr val="000000">
                      <a:alpha val="43137"/>
                    </a:srgbClr>
                  </a:outerShdw>
                </a:effectLst>
                <a:latin typeface="+mj-lt"/>
                <a:cs typeface="Aharoni" panose="02010803020104030203" pitchFamily="2" charset="-79"/>
              </a:defRPr>
            </a:lvl1pPr>
          </a:lstStyle>
          <a:p>
            <a:r>
              <a:rPr lang="fr-BE" sz="3200" dirty="0">
                <a:solidFill>
                  <a:srgbClr val="004821"/>
                </a:solidFill>
                <a:effectLst/>
              </a:rPr>
              <a:t>Entrées de village</a:t>
            </a:r>
          </a:p>
        </p:txBody>
      </p:sp>
      <p:sp>
        <p:nvSpPr>
          <p:cNvPr id="10" name="ZoneTexte 9">
            <a:extLst>
              <a:ext uri="{FF2B5EF4-FFF2-40B4-BE49-F238E27FC236}">
                <a16:creationId xmlns:a16="http://schemas.microsoft.com/office/drawing/2014/main" id="{0B8C80BC-5147-4F0F-BF1E-466BFF3EF114}"/>
              </a:ext>
            </a:extLst>
          </p:cNvPr>
          <p:cNvSpPr txBox="1"/>
          <p:nvPr/>
        </p:nvSpPr>
        <p:spPr>
          <a:xfrm>
            <a:off x="-1" y="2256239"/>
            <a:ext cx="5957080" cy="584775"/>
          </a:xfrm>
          <a:prstGeom prst="rect">
            <a:avLst/>
          </a:prstGeom>
          <a:noFill/>
        </p:spPr>
        <p:txBody>
          <a:bodyPr wrap="none" rtlCol="0">
            <a:spAutoFit/>
          </a:bodyPr>
          <a:lstStyle>
            <a:defPPr>
              <a:defRPr lang="fr-FR"/>
            </a:defPPr>
            <a:lvl1pPr algn="ctr">
              <a:defRPr sz="5400" i="1">
                <a:solidFill>
                  <a:srgbClr val="FFFFFF"/>
                </a:solidFill>
                <a:effectLst>
                  <a:outerShdw blurRad="38100" dist="38100" dir="2700000" algn="tl">
                    <a:srgbClr val="000000">
                      <a:alpha val="43137"/>
                    </a:srgbClr>
                  </a:outerShdw>
                </a:effectLst>
                <a:latin typeface="+mj-lt"/>
                <a:cs typeface="Aharoni" panose="02010803020104030203" pitchFamily="2" charset="-79"/>
              </a:defRPr>
            </a:lvl1pPr>
          </a:lstStyle>
          <a:p>
            <a:r>
              <a:rPr lang="fr-BE" sz="3200" dirty="0">
                <a:solidFill>
                  <a:srgbClr val="004821"/>
                </a:solidFill>
                <a:effectLst/>
              </a:rPr>
              <a:t>Logements intergénérationnels</a:t>
            </a:r>
          </a:p>
        </p:txBody>
      </p:sp>
      <p:pic>
        <p:nvPicPr>
          <p:cNvPr id="3" name="Image 2">
            <a:extLst>
              <a:ext uri="{FF2B5EF4-FFF2-40B4-BE49-F238E27FC236}">
                <a16:creationId xmlns:a16="http://schemas.microsoft.com/office/drawing/2014/main" id="{D04162BD-3432-41C0-A621-0F8852A9097B}"/>
              </a:ext>
            </a:extLst>
          </p:cNvPr>
          <p:cNvPicPr>
            <a:picLocks noChangeAspect="1"/>
          </p:cNvPicPr>
          <p:nvPr/>
        </p:nvPicPr>
        <p:blipFill>
          <a:blip r:embed="rId5"/>
          <a:stretch>
            <a:fillRect/>
          </a:stretch>
        </p:blipFill>
        <p:spPr>
          <a:xfrm>
            <a:off x="5752629" y="3287886"/>
            <a:ext cx="3082701" cy="1789307"/>
          </a:xfrm>
          <a:prstGeom prst="rect">
            <a:avLst/>
          </a:prstGeom>
        </p:spPr>
      </p:pic>
      <p:pic>
        <p:nvPicPr>
          <p:cNvPr id="11" name="Image 10">
            <a:extLst>
              <a:ext uri="{FF2B5EF4-FFF2-40B4-BE49-F238E27FC236}">
                <a16:creationId xmlns:a16="http://schemas.microsoft.com/office/drawing/2014/main" id="{EFB76542-EBAB-4D54-8387-84400490DEAE}"/>
              </a:ext>
            </a:extLst>
          </p:cNvPr>
          <p:cNvPicPr>
            <a:picLocks noChangeAspect="1"/>
          </p:cNvPicPr>
          <p:nvPr/>
        </p:nvPicPr>
        <p:blipFill>
          <a:blip r:embed="rId6"/>
          <a:stretch>
            <a:fillRect/>
          </a:stretch>
        </p:blipFill>
        <p:spPr>
          <a:xfrm>
            <a:off x="5679935" y="4998101"/>
            <a:ext cx="3228087" cy="1946709"/>
          </a:xfrm>
          <a:prstGeom prst="rect">
            <a:avLst/>
          </a:prstGeom>
        </p:spPr>
      </p:pic>
      <p:sp>
        <p:nvSpPr>
          <p:cNvPr id="12" name="ZoneTexte 11">
            <a:extLst>
              <a:ext uri="{FF2B5EF4-FFF2-40B4-BE49-F238E27FC236}">
                <a16:creationId xmlns:a16="http://schemas.microsoft.com/office/drawing/2014/main" id="{882715AD-AE1D-4C99-AFA0-4E37AA916631}"/>
              </a:ext>
            </a:extLst>
          </p:cNvPr>
          <p:cNvSpPr txBox="1"/>
          <p:nvPr/>
        </p:nvSpPr>
        <p:spPr>
          <a:xfrm>
            <a:off x="-1" y="1288743"/>
            <a:ext cx="4213013" cy="646331"/>
          </a:xfrm>
          <a:prstGeom prst="rect">
            <a:avLst/>
          </a:prstGeom>
          <a:noFill/>
        </p:spPr>
        <p:txBody>
          <a:bodyPr wrap="none" rtlCol="0">
            <a:spAutoFit/>
          </a:bodyPr>
          <a:lstStyle/>
          <a:p>
            <a:pPr marL="285750" indent="-285750">
              <a:buFont typeface="Arial" panose="020B0604020202020204" pitchFamily="34" charset="0"/>
              <a:buChar char="•"/>
            </a:pPr>
            <a:r>
              <a:rPr lang="fr-BE" dirty="0"/>
              <a:t>Inauguration du projet avec la CLDR</a:t>
            </a:r>
          </a:p>
          <a:p>
            <a:pPr marL="285750" indent="-285750">
              <a:buFont typeface="Arial" panose="020B0604020202020204" pitchFamily="34" charset="0"/>
              <a:buChar char="•"/>
            </a:pPr>
            <a:r>
              <a:rPr lang="fr-FR" dirty="0"/>
              <a:t>D</a:t>
            </a:r>
            <a:r>
              <a:rPr lang="fr-BE" dirty="0" err="1"/>
              <a:t>écomptes</a:t>
            </a:r>
            <a:r>
              <a:rPr lang="fr-BE" dirty="0"/>
              <a:t> (financiers)</a:t>
            </a:r>
          </a:p>
        </p:txBody>
      </p:sp>
      <p:sp>
        <p:nvSpPr>
          <p:cNvPr id="13" name="ZoneTexte 12">
            <a:extLst>
              <a:ext uri="{FF2B5EF4-FFF2-40B4-BE49-F238E27FC236}">
                <a16:creationId xmlns:a16="http://schemas.microsoft.com/office/drawing/2014/main" id="{B60BE757-0EB9-4CB0-9D4A-8EDF11861A40}"/>
              </a:ext>
            </a:extLst>
          </p:cNvPr>
          <p:cNvSpPr txBox="1"/>
          <p:nvPr/>
        </p:nvSpPr>
        <p:spPr>
          <a:xfrm>
            <a:off x="0" y="2854867"/>
            <a:ext cx="6401753" cy="646331"/>
          </a:xfrm>
          <a:prstGeom prst="rect">
            <a:avLst/>
          </a:prstGeom>
          <a:noFill/>
        </p:spPr>
        <p:txBody>
          <a:bodyPr wrap="none" rtlCol="0">
            <a:spAutoFit/>
          </a:bodyPr>
          <a:lstStyle/>
          <a:p>
            <a:pPr marL="285750" indent="-285750">
              <a:buFont typeface="Arial" panose="020B0604020202020204" pitchFamily="34" charset="0"/>
              <a:buChar char="•"/>
            </a:pPr>
            <a:r>
              <a:rPr lang="fr-BE" dirty="0"/>
              <a:t>En attente de la convention de réalisation</a:t>
            </a:r>
          </a:p>
          <a:p>
            <a:pPr marL="285750" indent="-285750">
              <a:buFont typeface="Arial" panose="020B0604020202020204" pitchFamily="34" charset="0"/>
              <a:buChar char="•"/>
            </a:pPr>
            <a:r>
              <a:rPr lang="fr-FR" dirty="0"/>
              <a:t>L</a:t>
            </a:r>
            <a:r>
              <a:rPr lang="fr-BE" dirty="0" err="1"/>
              <a:t>ancement</a:t>
            </a:r>
            <a:r>
              <a:rPr lang="fr-BE" dirty="0"/>
              <a:t> d’un GT « charte d’occupation des logements</a:t>
            </a:r>
          </a:p>
        </p:txBody>
      </p:sp>
      <p:sp>
        <p:nvSpPr>
          <p:cNvPr id="14" name="ZoneTexte 13">
            <a:extLst>
              <a:ext uri="{FF2B5EF4-FFF2-40B4-BE49-F238E27FC236}">
                <a16:creationId xmlns:a16="http://schemas.microsoft.com/office/drawing/2014/main" id="{EF5875F6-1400-4E53-9177-48BD48FF46CF}"/>
              </a:ext>
            </a:extLst>
          </p:cNvPr>
          <p:cNvSpPr txBox="1"/>
          <p:nvPr/>
        </p:nvSpPr>
        <p:spPr>
          <a:xfrm>
            <a:off x="0" y="4451719"/>
            <a:ext cx="6104556" cy="369332"/>
          </a:xfrm>
          <a:prstGeom prst="rect">
            <a:avLst/>
          </a:prstGeom>
          <a:noFill/>
        </p:spPr>
        <p:txBody>
          <a:bodyPr wrap="none" rtlCol="0">
            <a:spAutoFit/>
          </a:bodyPr>
          <a:lstStyle/>
          <a:p>
            <a:pPr marL="285750" indent="-285750">
              <a:buFont typeface="Arial" panose="020B0604020202020204" pitchFamily="34" charset="0"/>
              <a:buChar char="•"/>
            </a:pPr>
            <a:r>
              <a:rPr lang="fr-BE" dirty="0"/>
              <a:t>En attente des propositions d’avant projet de l’auteur</a:t>
            </a:r>
          </a:p>
        </p:txBody>
      </p:sp>
      <p:sp>
        <p:nvSpPr>
          <p:cNvPr id="15" name="ZoneTexte 14">
            <a:extLst>
              <a:ext uri="{FF2B5EF4-FFF2-40B4-BE49-F238E27FC236}">
                <a16:creationId xmlns:a16="http://schemas.microsoft.com/office/drawing/2014/main" id="{A7A977F2-52F6-429B-8482-93AD08C00D2E}"/>
              </a:ext>
            </a:extLst>
          </p:cNvPr>
          <p:cNvSpPr txBox="1"/>
          <p:nvPr/>
        </p:nvSpPr>
        <p:spPr>
          <a:xfrm>
            <a:off x="0" y="6133833"/>
            <a:ext cx="4875053" cy="369332"/>
          </a:xfrm>
          <a:prstGeom prst="rect">
            <a:avLst/>
          </a:prstGeom>
          <a:noFill/>
        </p:spPr>
        <p:txBody>
          <a:bodyPr wrap="none" rtlCol="0">
            <a:spAutoFit/>
          </a:bodyPr>
          <a:lstStyle/>
          <a:p>
            <a:pPr marL="285750" indent="-285750">
              <a:buFont typeface="Arial" panose="020B0604020202020204" pitchFamily="34" charset="0"/>
              <a:buChar char="•"/>
            </a:pPr>
            <a:r>
              <a:rPr lang="fr-BE" dirty="0"/>
              <a:t>En attente de la convention de faisabilité</a:t>
            </a:r>
          </a:p>
        </p:txBody>
      </p:sp>
    </p:spTree>
    <p:extLst>
      <p:ext uri="{BB962C8B-B14F-4D97-AF65-F5344CB8AC3E}">
        <p14:creationId xmlns:p14="http://schemas.microsoft.com/office/powerpoint/2010/main" val="2484494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solidFill>
          <a:ln>
            <a:solidFill>
              <a:srgbClr val="00AD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5"/>
          <p:cNvSpPr/>
          <p:nvPr/>
        </p:nvSpPr>
        <p:spPr>
          <a:xfrm>
            <a:off x="9720441" y="5940478"/>
            <a:ext cx="2412000" cy="230832"/>
          </a:xfrm>
          <a:prstGeom prst="rect">
            <a:avLst/>
          </a:prstGeom>
        </p:spPr>
        <p:txBody>
          <a:bodyPr wrap="square">
            <a:spAutoFit/>
          </a:bodyPr>
          <a:lstStyle/>
          <a:p>
            <a:pPr algn="r">
              <a:spcAft>
                <a:spcPts val="0"/>
              </a:spcAft>
            </a:pPr>
            <a:r>
              <a:rPr lang="fr-FR" sz="900" b="1"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Ensemble, pour des villages vivants</a:t>
            </a:r>
            <a:endParaRPr lang="fr-BE" sz="600" b="1" i="1" dirty="0">
              <a:solidFill>
                <a:schemeClr val="bg1"/>
              </a:solidFill>
              <a:effectLst/>
              <a:latin typeface="Futura Medium"/>
              <a:ea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387A0CDC-EABC-41DC-B4E1-45525B430455}"/>
              </a:ext>
            </a:extLst>
          </p:cNvPr>
          <p:cNvPicPr>
            <a:picLocks noChangeAspect="1"/>
          </p:cNvPicPr>
          <p:nvPr/>
        </p:nvPicPr>
        <p:blipFill>
          <a:blip r:embed="rId3"/>
          <a:stretch>
            <a:fillRect/>
          </a:stretch>
        </p:blipFill>
        <p:spPr>
          <a:xfrm>
            <a:off x="24489" y="0"/>
            <a:ext cx="12185930" cy="6854583"/>
          </a:xfrm>
          <a:prstGeom prst="rect">
            <a:avLst/>
          </a:prstGeom>
        </p:spPr>
      </p:pic>
      <p:sp>
        <p:nvSpPr>
          <p:cNvPr id="11" name="Text Box 14"/>
          <p:cNvSpPr txBox="1">
            <a:spLocks noChangeArrowheads="1"/>
          </p:cNvSpPr>
          <p:nvPr/>
        </p:nvSpPr>
        <p:spPr bwMode="auto">
          <a:xfrm>
            <a:off x="8796764" y="6177508"/>
            <a:ext cx="3291069" cy="57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Aft>
                <a:spcPts val="1000"/>
              </a:spcAft>
            </a:pPr>
            <a:r>
              <a:rPr lang="fr-BE" sz="3200" dirty="0">
                <a:solidFill>
                  <a:srgbClr val="DDDDDD"/>
                </a:solidFill>
                <a:effectLst/>
                <a:latin typeface="Calibri" panose="020F0502020204030204" pitchFamily="34" charset="0"/>
                <a:ea typeface="Calibri" panose="020F0502020204030204" pitchFamily="34" charset="0"/>
                <a:cs typeface="Calibri" panose="020F0502020204030204" pitchFamily="34" charset="0"/>
              </a:rPr>
              <a:t>Haute</a:t>
            </a:r>
            <a:r>
              <a:rPr lang="fr-BE" sz="2400" dirty="0">
                <a:solidFill>
                  <a:srgbClr val="DDDDDD"/>
                </a:solidFill>
                <a:effectLst/>
                <a:latin typeface="Calibri" panose="020F0502020204030204" pitchFamily="34" charset="0"/>
                <a:ea typeface="Calibri" panose="020F0502020204030204" pitchFamily="34" charset="0"/>
                <a:cs typeface="Calibri" panose="020F0502020204030204" pitchFamily="34" charset="0"/>
              </a:rPr>
              <a:t> Ardenne </a:t>
            </a:r>
            <a:endParaRPr lang="fr-BE"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15"/>
          <p:cNvSpPr txBox="1">
            <a:spLocks noChangeArrowheads="1"/>
          </p:cNvSpPr>
          <p:nvPr/>
        </p:nvSpPr>
        <p:spPr bwMode="auto">
          <a:xfrm>
            <a:off x="10719539" y="6530354"/>
            <a:ext cx="1088571" cy="22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r">
              <a:spcAft>
                <a:spcPts val="1000"/>
              </a:spcAft>
            </a:pPr>
            <a:r>
              <a:rPr lang="fr-BE" sz="900" dirty="0">
                <a:effectLst/>
                <a:latin typeface="Calibri" panose="020F0502020204030204" pitchFamily="34" charset="0"/>
                <a:ea typeface="Calibri" panose="020F0502020204030204" pitchFamily="34" charset="0"/>
                <a:cs typeface="Calibri" panose="020F0502020204030204" pitchFamily="34" charset="0"/>
              </a:rPr>
              <a:t>Haute Ardenne</a:t>
            </a:r>
            <a:endParaRPr lang="fr-BE"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Texte 13"/>
          <p:cNvSpPr txBox="1"/>
          <p:nvPr/>
        </p:nvSpPr>
        <p:spPr>
          <a:xfrm>
            <a:off x="2541850" y="152122"/>
            <a:ext cx="9331006" cy="659540"/>
          </a:xfrm>
          <a:prstGeom prst="rect">
            <a:avLst/>
          </a:prstGeom>
          <a:noFill/>
        </p:spPr>
        <p:txBody>
          <a:bodyPr wrap="square" rtlCol="0">
            <a:spAutoFit/>
          </a:bodyPr>
          <a:lstStyle>
            <a:defPPr>
              <a:defRPr lang="fr-FR"/>
            </a:defPPr>
            <a:lvl1pPr algn="ctr">
              <a:defRPr sz="5400" i="1">
                <a:solidFill>
                  <a:srgbClr val="FFFFFF"/>
                </a:solidFill>
                <a:effectLst>
                  <a:outerShdw blurRad="38100" dist="38100" dir="2700000" algn="tl">
                    <a:srgbClr val="000000">
                      <a:alpha val="43137"/>
                    </a:srgbClr>
                  </a:outerShdw>
                </a:effectLst>
                <a:latin typeface="+mj-lt"/>
                <a:cs typeface="Aharoni" panose="02010803020104030203" pitchFamily="2" charset="-79"/>
              </a:defRPr>
            </a:lvl1pPr>
          </a:lstStyle>
          <a:p>
            <a:pPr lvl="3">
              <a:lnSpc>
                <a:spcPct val="150000"/>
              </a:lnSpc>
            </a:pPr>
            <a:r>
              <a:rPr lang="fr-BE" altLang="fr-FR" sz="2800" i="1" dirty="0">
                <a:solidFill>
                  <a:srgbClr val="004821"/>
                </a:solidFill>
                <a:latin typeface="+mj-lt"/>
                <a:cs typeface="Aharoni" panose="02010803020104030203" pitchFamily="2" charset="-79"/>
              </a:rPr>
              <a:t>4. Budget participatif</a:t>
            </a:r>
          </a:p>
        </p:txBody>
      </p:sp>
      <p:sp>
        <p:nvSpPr>
          <p:cNvPr id="17" name="Rectangle 5"/>
          <p:cNvSpPr>
            <a:spLocks noChangeArrowheads="1"/>
          </p:cNvSpPr>
          <p:nvPr/>
        </p:nvSpPr>
        <p:spPr bwMode="auto">
          <a:xfrm>
            <a:off x="2225653" y="2779721"/>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BE" altLang="fr-FR" sz="12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endParaRPr>
          </a:p>
        </p:txBody>
      </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2637" y="5951014"/>
            <a:ext cx="955752" cy="917522"/>
          </a:xfrm>
          <a:prstGeom prst="rect">
            <a:avLst/>
          </a:prstGeom>
        </p:spPr>
      </p:pic>
    </p:spTree>
    <p:extLst>
      <p:ext uri="{BB962C8B-B14F-4D97-AF65-F5344CB8AC3E}">
        <p14:creationId xmlns:p14="http://schemas.microsoft.com/office/powerpoint/2010/main" val="279947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FD4F69-B4BB-4FC7-92C6-3AF7DF08D91A}"/>
              </a:ext>
            </a:extLst>
          </p:cNvPr>
          <p:cNvSpPr>
            <a:spLocks noGrp="1"/>
          </p:cNvSpPr>
          <p:nvPr>
            <p:ph type="title"/>
          </p:nvPr>
        </p:nvSpPr>
        <p:spPr>
          <a:xfrm>
            <a:off x="609600" y="274638"/>
            <a:ext cx="10850217" cy="719275"/>
          </a:xfrm>
          <a:ln w="28575">
            <a:solidFill>
              <a:srgbClr val="009999"/>
            </a:solidFill>
          </a:ln>
        </p:spPr>
        <p:txBody>
          <a:bodyPr>
            <a:normAutofit fontScale="90000"/>
          </a:bodyPr>
          <a:lstStyle/>
          <a:p>
            <a:r>
              <a:rPr lang="fr-FR" b="1" dirty="0">
                <a:solidFill>
                  <a:srgbClr val="009999"/>
                </a:solidFill>
              </a:rPr>
              <a:t>Recevabilité</a:t>
            </a:r>
            <a:endParaRPr lang="fr-BE" b="1" dirty="0">
              <a:solidFill>
                <a:srgbClr val="009999"/>
              </a:solidFill>
            </a:endParaRPr>
          </a:p>
        </p:txBody>
      </p:sp>
      <p:sp>
        <p:nvSpPr>
          <p:cNvPr id="21" name="Rectangle 20">
            <a:extLst>
              <a:ext uri="{FF2B5EF4-FFF2-40B4-BE49-F238E27FC236}">
                <a16:creationId xmlns:a16="http://schemas.microsoft.com/office/drawing/2014/main" id="{A3A5C522-54F5-4BA6-8C08-5D9815E574B0}"/>
              </a:ext>
            </a:extLst>
          </p:cNvPr>
          <p:cNvSpPr/>
          <p:nvPr/>
        </p:nvSpPr>
        <p:spPr>
          <a:xfrm>
            <a:off x="162869" y="1116406"/>
            <a:ext cx="11586703" cy="5427704"/>
          </a:xfrm>
          <a:prstGeom prst="rect">
            <a:avLst/>
          </a:prstGeom>
        </p:spPr>
        <p:txBody>
          <a:bodyPr wrap="square">
            <a:spAutoFit/>
          </a:bodyPr>
          <a:lstStyle/>
          <a:p>
            <a:pPr marL="798513" marR="3387" lvl="2" indent="-457200" algn="l" defTabSz="609630" rtl="0" eaLnBrk="1" fontAlgn="auto" latinLnBrk="0" hangingPunct="1">
              <a:lnSpc>
                <a:spcPct val="122200"/>
              </a:lnSpc>
              <a:spcBef>
                <a:spcPts val="63"/>
              </a:spcBef>
              <a:spcAft>
                <a:spcPts val="0"/>
              </a:spcAft>
              <a:buClr>
                <a:schemeClr val="tx1"/>
              </a:buClr>
              <a:buSzTx/>
              <a:buFont typeface="Wingdings" panose="05000000000000000000" pitchFamily="2" charset="2"/>
              <a:buChar char="Ø"/>
              <a:tabLst/>
              <a:defRPr/>
            </a:pPr>
            <a:r>
              <a:rPr lang="fr-FR" sz="2800" dirty="0">
                <a:solidFill>
                  <a:prstClr val="black"/>
                </a:solidFill>
                <a:latin typeface="Calibri"/>
              </a:rPr>
              <a:t>(1) </a:t>
            </a:r>
            <a:r>
              <a:rPr kumimoji="0" lang="fr-FR" sz="2800" b="0" i="0" u="none" strike="noStrike" kern="1200" cap="none" spc="0" normalizeH="0" baseline="0" noProof="0" dirty="0">
                <a:ln>
                  <a:noFill/>
                </a:ln>
                <a:solidFill>
                  <a:prstClr val="black"/>
                </a:solidFill>
                <a:effectLst/>
                <a:uLnTx/>
                <a:uFillTx/>
                <a:latin typeface="Calibri"/>
                <a:ea typeface="+mn-ea"/>
                <a:cs typeface="+mn-cs"/>
              </a:rPr>
              <a:t>Être déposé dans les délais (avant le 11/02)</a:t>
            </a:r>
          </a:p>
          <a:p>
            <a:pPr marL="798513" marR="3387" lvl="2" indent="-457200" algn="l" defTabSz="609630" rtl="0" eaLnBrk="1" fontAlgn="auto" latinLnBrk="0" hangingPunct="1">
              <a:lnSpc>
                <a:spcPct val="122200"/>
              </a:lnSpc>
              <a:spcBef>
                <a:spcPts val="63"/>
              </a:spcBef>
              <a:spcAft>
                <a:spcPts val="0"/>
              </a:spcAft>
              <a:buClr>
                <a:schemeClr val="tx1"/>
              </a:buClr>
              <a:buSzTx/>
              <a:buFont typeface="Wingdings" panose="05000000000000000000" pitchFamily="2" charset="2"/>
              <a:buChar char="Ø"/>
              <a:tabLst/>
              <a:defRPr/>
            </a:pPr>
            <a:r>
              <a:rPr lang="fr-FR" sz="2800" dirty="0">
                <a:solidFill>
                  <a:prstClr val="black"/>
                </a:solidFill>
                <a:latin typeface="Calibri"/>
              </a:rPr>
              <a:t>(2-3) Porteur de projet (ASBL ou association + de 5p)</a:t>
            </a:r>
          </a:p>
          <a:p>
            <a:pPr marL="798513" marR="3387" lvl="2" indent="-457200" algn="l" defTabSz="609630" rtl="0" eaLnBrk="1" fontAlgn="auto" latinLnBrk="0" hangingPunct="1">
              <a:lnSpc>
                <a:spcPct val="122200"/>
              </a:lnSpc>
              <a:spcBef>
                <a:spcPts val="63"/>
              </a:spcBef>
              <a:spcAft>
                <a:spcPts val="0"/>
              </a:spcAft>
              <a:buClr>
                <a:schemeClr val="tx1"/>
              </a:buClr>
              <a:buSzTx/>
              <a:buFont typeface="Wingdings" panose="05000000000000000000" pitchFamily="2" charset="2"/>
              <a:buChar char="Ø"/>
              <a:tabLst/>
              <a:defRPr/>
            </a:pPr>
            <a:r>
              <a:rPr lang="fr-FR" sz="2800" dirty="0">
                <a:solidFill>
                  <a:prstClr val="black"/>
                </a:solidFill>
                <a:latin typeface="Calibri"/>
              </a:rPr>
              <a:t>(4) Respect de la localisation (terrain communal de Manhay)</a:t>
            </a:r>
            <a:endParaRPr kumimoji="0" lang="fr-FR" sz="2800" b="0" i="0" u="none" strike="noStrike" kern="1200" cap="none" spc="0" normalizeH="0" baseline="0" noProof="0" dirty="0">
              <a:ln>
                <a:noFill/>
              </a:ln>
              <a:solidFill>
                <a:prstClr val="black"/>
              </a:solidFill>
              <a:effectLst/>
              <a:uLnTx/>
              <a:uFillTx/>
              <a:latin typeface="Calibri"/>
              <a:ea typeface="+mn-ea"/>
              <a:cs typeface="+mn-cs"/>
            </a:endParaRPr>
          </a:p>
          <a:p>
            <a:pPr marL="798513" marR="3387" lvl="2" indent="-457200" algn="l" defTabSz="609630" rtl="0" eaLnBrk="1" fontAlgn="auto" latinLnBrk="0" hangingPunct="1">
              <a:lnSpc>
                <a:spcPct val="122200"/>
              </a:lnSpc>
              <a:spcBef>
                <a:spcPts val="63"/>
              </a:spcBef>
              <a:spcAft>
                <a:spcPts val="0"/>
              </a:spcAft>
              <a:buClr>
                <a:schemeClr val="tx1"/>
              </a:buClr>
              <a:buSzTx/>
              <a:buFont typeface="Wingdings" panose="05000000000000000000" pitchFamily="2" charset="2"/>
              <a:buChar char="Ø"/>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(5) Intérêt général </a:t>
            </a:r>
          </a:p>
          <a:p>
            <a:pPr marL="798513" marR="3387" lvl="2" indent="-457200" algn="l" defTabSz="609630" rtl="0" eaLnBrk="1" fontAlgn="auto" latinLnBrk="0" hangingPunct="1">
              <a:lnSpc>
                <a:spcPct val="122200"/>
              </a:lnSpc>
              <a:spcBef>
                <a:spcPts val="63"/>
              </a:spcBef>
              <a:spcAft>
                <a:spcPts val="0"/>
              </a:spcAft>
              <a:buClr>
                <a:schemeClr val="tx1"/>
              </a:buClr>
              <a:buSzTx/>
              <a:buFont typeface="Wingdings" panose="05000000000000000000" pitchFamily="2" charset="2"/>
              <a:buChar char="Ø"/>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(6) Caractère durable</a:t>
            </a:r>
          </a:p>
          <a:p>
            <a:pPr marL="798513" marR="3387" lvl="2" indent="-457200" algn="l" defTabSz="609630" rtl="0" eaLnBrk="1" fontAlgn="auto" latinLnBrk="0" hangingPunct="1">
              <a:lnSpc>
                <a:spcPct val="122200"/>
              </a:lnSpc>
              <a:spcBef>
                <a:spcPts val="63"/>
              </a:spcBef>
              <a:spcAft>
                <a:spcPts val="0"/>
              </a:spcAft>
              <a:buClr>
                <a:schemeClr val="tx1"/>
              </a:buClr>
              <a:buSzTx/>
              <a:buFont typeface="Wingdings" panose="05000000000000000000" pitchFamily="2" charset="2"/>
              <a:buChar char="Ø"/>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(7) Spécifie qui réalise le projet, commune ou porteur du projet</a:t>
            </a:r>
          </a:p>
          <a:p>
            <a:pPr marL="798513" marR="3387" lvl="2" indent="-457200" defTabSz="609630">
              <a:lnSpc>
                <a:spcPct val="122200"/>
              </a:lnSpc>
              <a:spcBef>
                <a:spcPts val="63"/>
              </a:spcBef>
              <a:buClr>
                <a:schemeClr val="tx1"/>
              </a:buClr>
              <a:buFont typeface="Wingdings" panose="05000000000000000000" pitchFamily="2" charset="2"/>
              <a:buChar char="Ø"/>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(8) Respecte la limite budgétaire (10.000€)</a:t>
            </a:r>
          </a:p>
          <a:p>
            <a:pPr marL="798513" marR="3387" lvl="2" indent="-457200" defTabSz="609630">
              <a:lnSpc>
                <a:spcPct val="122200"/>
              </a:lnSpc>
              <a:spcBef>
                <a:spcPts val="63"/>
              </a:spcBef>
              <a:buClr>
                <a:schemeClr val="tx1"/>
              </a:buClr>
              <a:buFont typeface="Wingdings" panose="05000000000000000000" pitchFamily="2" charset="2"/>
              <a:buChar char="Ø"/>
              <a:defRPr/>
            </a:pPr>
            <a:r>
              <a:rPr lang="fr-FR" sz="2800" dirty="0">
                <a:solidFill>
                  <a:prstClr val="black"/>
                </a:solidFill>
                <a:latin typeface="Calibri"/>
              </a:rPr>
              <a:t>(9) Budget réaliste</a:t>
            </a:r>
          </a:p>
          <a:p>
            <a:pPr marL="798513" marR="3387" lvl="2" indent="-457200" defTabSz="609630">
              <a:lnSpc>
                <a:spcPct val="122200"/>
              </a:lnSpc>
              <a:spcBef>
                <a:spcPts val="63"/>
              </a:spcBef>
              <a:buClr>
                <a:schemeClr val="tx1"/>
              </a:buClr>
              <a:buFont typeface="Wingdings" panose="05000000000000000000" pitchFamily="2" charset="2"/>
              <a:buChar char="Ø"/>
              <a:defRPr/>
            </a:pPr>
            <a:r>
              <a:rPr lang="fr-FR" sz="2800" dirty="0">
                <a:solidFill>
                  <a:prstClr val="black"/>
                </a:solidFill>
                <a:latin typeface="Calibri"/>
              </a:rPr>
              <a:t>(10) Dépenses matérielles, pas de dépenses de fonctionnement</a:t>
            </a:r>
          </a:p>
          <a:p>
            <a:pPr marL="798513" marR="3387" lvl="2" indent="-457200" defTabSz="609630">
              <a:lnSpc>
                <a:spcPct val="122200"/>
              </a:lnSpc>
              <a:spcBef>
                <a:spcPts val="63"/>
              </a:spcBef>
              <a:buClr>
                <a:schemeClr val="tx1"/>
              </a:buClr>
              <a:buFont typeface="Wingdings" panose="05000000000000000000" pitchFamily="2" charset="2"/>
              <a:buChar char="Ø"/>
              <a:defRPr/>
            </a:pPr>
            <a:r>
              <a:rPr lang="fr-FR" sz="2800" dirty="0">
                <a:solidFill>
                  <a:prstClr val="black"/>
                </a:solidFill>
              </a:rPr>
              <a:t>(11) Répondre à au moins 1 objectif du PCDR</a:t>
            </a:r>
            <a:endParaRPr kumimoji="0" lang="fr-FR"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4318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5DB0380-6066-4E22-9209-06D2548B239A}"/>
              </a:ext>
            </a:extLst>
          </p:cNvPr>
          <p:cNvSpPr txBox="1"/>
          <p:nvPr/>
        </p:nvSpPr>
        <p:spPr>
          <a:xfrm>
            <a:off x="116423" y="1126318"/>
            <a:ext cx="2095445" cy="523220"/>
          </a:xfrm>
          <a:prstGeom prst="rect">
            <a:avLst/>
          </a:prstGeom>
          <a:noFill/>
        </p:spPr>
        <p:txBody>
          <a:bodyPr wrap="none" rtlCol="0">
            <a:spAutoFit/>
          </a:bodyPr>
          <a:lstStyle/>
          <a:p>
            <a:r>
              <a:rPr lang="fr-BE" sz="2800" b="1" u="sng" dirty="0"/>
              <a:t>Description</a:t>
            </a:r>
          </a:p>
        </p:txBody>
      </p:sp>
      <p:sp>
        <p:nvSpPr>
          <p:cNvPr id="8" name="ZoneTexte 7">
            <a:extLst>
              <a:ext uri="{FF2B5EF4-FFF2-40B4-BE49-F238E27FC236}">
                <a16:creationId xmlns:a16="http://schemas.microsoft.com/office/drawing/2014/main" id="{B8D8CFED-141F-4C10-B7F5-A3081DB31B6D}"/>
              </a:ext>
            </a:extLst>
          </p:cNvPr>
          <p:cNvSpPr txBox="1"/>
          <p:nvPr/>
        </p:nvSpPr>
        <p:spPr>
          <a:xfrm>
            <a:off x="2035865" y="104893"/>
            <a:ext cx="8120269" cy="1200329"/>
          </a:xfrm>
          <a:prstGeom prst="rect">
            <a:avLst/>
          </a:prstGeom>
          <a:noFill/>
        </p:spPr>
        <p:txBody>
          <a:bodyPr wrap="square" rtlCol="0">
            <a:spAutoFit/>
          </a:bodyPr>
          <a:lstStyle/>
          <a:p>
            <a:pPr algn="ctr"/>
            <a:r>
              <a:rPr lang="fr-BE" sz="3600" b="1" dirty="0"/>
              <a:t>1. Aménagement du haut du village d’</a:t>
            </a:r>
            <a:r>
              <a:rPr lang="fr-BE" sz="3600" b="1" dirty="0" err="1"/>
              <a:t>Oster</a:t>
            </a:r>
            <a:r>
              <a:rPr lang="fr-BE" sz="3600" b="1" dirty="0"/>
              <a:t>, en un espace de convivialité</a:t>
            </a:r>
          </a:p>
        </p:txBody>
      </p:sp>
      <p:sp>
        <p:nvSpPr>
          <p:cNvPr id="10" name="ZoneTexte 9">
            <a:extLst>
              <a:ext uri="{FF2B5EF4-FFF2-40B4-BE49-F238E27FC236}">
                <a16:creationId xmlns:a16="http://schemas.microsoft.com/office/drawing/2014/main" id="{F33D7C4A-0752-4138-8102-0FF4F1806A87}"/>
              </a:ext>
            </a:extLst>
          </p:cNvPr>
          <p:cNvSpPr txBox="1"/>
          <p:nvPr/>
        </p:nvSpPr>
        <p:spPr>
          <a:xfrm>
            <a:off x="269568" y="1649538"/>
            <a:ext cx="11922432" cy="1200329"/>
          </a:xfrm>
          <a:prstGeom prst="rect">
            <a:avLst/>
          </a:prstGeom>
          <a:noFill/>
        </p:spPr>
        <p:txBody>
          <a:bodyPr wrap="square" rtlCol="0">
            <a:spAutoFit/>
          </a:bodyPr>
          <a:lstStyle/>
          <a:p>
            <a:r>
              <a:rPr lang="fr-BE" sz="2400" dirty="0"/>
              <a:t>Aménagement du haut du village en aire de repos et de pique-nique ainsi que la mise en place d’un char à foin tiré par un cheval (en acier) et panneaux didactiques reprenant l’historique de l’endroit, les balades et les circuits trail communaux passant par le village.</a:t>
            </a:r>
          </a:p>
        </p:txBody>
      </p:sp>
      <p:sp>
        <p:nvSpPr>
          <p:cNvPr id="11" name="ZoneTexte 10">
            <a:extLst>
              <a:ext uri="{FF2B5EF4-FFF2-40B4-BE49-F238E27FC236}">
                <a16:creationId xmlns:a16="http://schemas.microsoft.com/office/drawing/2014/main" id="{006BFD20-E662-4703-987A-A1F65F2D9F75}"/>
              </a:ext>
            </a:extLst>
          </p:cNvPr>
          <p:cNvSpPr txBox="1"/>
          <p:nvPr/>
        </p:nvSpPr>
        <p:spPr>
          <a:xfrm>
            <a:off x="116423" y="2940903"/>
            <a:ext cx="11587815" cy="3847207"/>
          </a:xfrm>
          <a:prstGeom prst="rect">
            <a:avLst/>
          </a:prstGeom>
          <a:noFill/>
        </p:spPr>
        <p:txBody>
          <a:bodyPr wrap="square" rtlCol="0">
            <a:spAutoFit/>
          </a:bodyPr>
          <a:lstStyle/>
          <a:p>
            <a:r>
              <a:rPr lang="fr-BE" sz="2800" b="1" u="sng" dirty="0"/>
              <a:t>Les objectifs :</a:t>
            </a:r>
            <a:endParaRPr lang="fr-BE" sz="2800" u="sng" dirty="0"/>
          </a:p>
          <a:p>
            <a:pPr marL="342900" indent="-342900">
              <a:buFont typeface="+mj-lt"/>
              <a:buAutoNum type="arabicPeriod"/>
            </a:pPr>
            <a:r>
              <a:rPr lang="fr-BE" sz="2400" dirty="0"/>
              <a:t>Mettre en valeur l’entrée du village en venant de Manhay et de la fontaine</a:t>
            </a:r>
          </a:p>
          <a:p>
            <a:pPr marL="342900" indent="-342900">
              <a:buFont typeface="+mj-lt"/>
              <a:buAutoNum type="arabicPeriod"/>
            </a:pPr>
            <a:r>
              <a:rPr lang="fr-BE" sz="2400" dirty="0"/>
              <a:t>Empêcher les parkings sauvages et non respectueux de l’environnement</a:t>
            </a:r>
          </a:p>
          <a:p>
            <a:pPr marL="342900" indent="-342900">
              <a:buFont typeface="+mj-lt"/>
              <a:buAutoNum type="arabicPeriod"/>
            </a:pPr>
            <a:r>
              <a:rPr lang="fr-BE" sz="2400" dirty="0"/>
              <a:t>Embellir et sécuriser la place en un aménagement durable utilisant les ressources naturelles issues de nos forêts</a:t>
            </a:r>
          </a:p>
          <a:p>
            <a:pPr marL="342900" indent="-342900">
              <a:buFont typeface="+mj-lt"/>
              <a:buAutoNum type="arabicPeriod"/>
            </a:pPr>
            <a:r>
              <a:rPr lang="fr-BE" sz="2400" dirty="0"/>
              <a:t>Favoriser l’attractivité touristique (aire de pique-nique, plan des balades, historique du village, patrimoine culturel, emplacement du marché d’</a:t>
            </a:r>
            <a:r>
              <a:rPr lang="fr-BE" sz="2400" dirty="0" err="1"/>
              <a:t>Oster</a:t>
            </a:r>
            <a:r>
              <a:rPr lang="fr-BE" sz="2400" dirty="0"/>
              <a:t>, …)</a:t>
            </a:r>
          </a:p>
          <a:p>
            <a:pPr marL="342900" indent="-342900">
              <a:buFont typeface="+mj-lt"/>
              <a:buAutoNum type="arabicPeriod"/>
            </a:pPr>
            <a:r>
              <a:rPr lang="fr-BE" sz="2400" dirty="0"/>
              <a:t>Créer un lieu de convivialité tant pour les habitants du village que pour les touristes</a:t>
            </a:r>
          </a:p>
          <a:p>
            <a:pPr marL="342900" indent="-342900">
              <a:buFont typeface="+mj-lt"/>
              <a:buAutoNum type="arabicPeriod"/>
            </a:pPr>
            <a:r>
              <a:rPr lang="fr-BE" sz="2400" dirty="0"/>
              <a:t>Favoriser la biodiversité par la plantation de petits fruitiers, fauchage tardif et installation d’un hôtel à insectes</a:t>
            </a:r>
          </a:p>
        </p:txBody>
      </p:sp>
    </p:spTree>
    <p:extLst>
      <p:ext uri="{BB962C8B-B14F-4D97-AF65-F5344CB8AC3E}">
        <p14:creationId xmlns:p14="http://schemas.microsoft.com/office/powerpoint/2010/main" val="245326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C6260FC-7A11-4A2A-A2FC-97E68F5B9B53}"/>
              </a:ext>
            </a:extLst>
          </p:cNvPr>
          <p:cNvSpPr txBox="1"/>
          <p:nvPr/>
        </p:nvSpPr>
        <p:spPr>
          <a:xfrm>
            <a:off x="0" y="1232453"/>
            <a:ext cx="4084982" cy="2739211"/>
          </a:xfrm>
          <a:prstGeom prst="rect">
            <a:avLst/>
          </a:prstGeom>
          <a:noFill/>
        </p:spPr>
        <p:txBody>
          <a:bodyPr wrap="square" rtlCol="0">
            <a:spAutoFit/>
          </a:bodyPr>
          <a:lstStyle/>
          <a:p>
            <a:r>
              <a:rPr lang="fr-BE" sz="2800" b="1" dirty="0"/>
              <a:t>Localisation :</a:t>
            </a:r>
            <a:endParaRPr lang="fr-BE" sz="2800" dirty="0"/>
          </a:p>
          <a:p>
            <a:r>
              <a:rPr lang="fr-BE" sz="2400" dirty="0"/>
              <a:t>Entrée du village d’</a:t>
            </a:r>
            <a:r>
              <a:rPr lang="fr-BE" sz="2400" dirty="0" err="1"/>
              <a:t>Oster</a:t>
            </a:r>
            <a:r>
              <a:rPr lang="fr-BE" sz="2400" dirty="0"/>
              <a:t> en venant de Manhay, direction </a:t>
            </a:r>
            <a:r>
              <a:rPr lang="fr-BE" sz="2400" dirty="0" err="1"/>
              <a:t>Lamormenil</a:t>
            </a:r>
            <a:r>
              <a:rPr lang="fr-BE" sz="2400" dirty="0"/>
              <a:t>, à l’intersection de la rue de la </a:t>
            </a:r>
            <a:r>
              <a:rPr lang="fr-BE" sz="2400" dirty="0" err="1"/>
              <a:t>Clisore</a:t>
            </a:r>
            <a:r>
              <a:rPr lang="fr-BE" sz="2400" dirty="0"/>
              <a:t> et de la rue Fontaine des Chevaux. </a:t>
            </a:r>
          </a:p>
          <a:p>
            <a:r>
              <a:rPr lang="fr-BE" sz="2400" dirty="0">
                <a:sym typeface="Wingdings" panose="05000000000000000000" pitchFamily="2" charset="2"/>
              </a:rPr>
              <a:t> Terrain communal</a:t>
            </a:r>
            <a:endParaRPr lang="fr-BE" sz="2400" dirty="0"/>
          </a:p>
        </p:txBody>
      </p:sp>
      <p:pic>
        <p:nvPicPr>
          <p:cNvPr id="2" name="Image 1">
            <a:extLst>
              <a:ext uri="{FF2B5EF4-FFF2-40B4-BE49-F238E27FC236}">
                <a16:creationId xmlns:a16="http://schemas.microsoft.com/office/drawing/2014/main" id="{80ED301E-D5F5-413F-9FA5-A02887CB2994}"/>
              </a:ext>
            </a:extLst>
          </p:cNvPr>
          <p:cNvPicPr>
            <a:picLocks noChangeAspect="1"/>
          </p:cNvPicPr>
          <p:nvPr/>
        </p:nvPicPr>
        <p:blipFill>
          <a:blip r:embed="rId2"/>
          <a:stretch>
            <a:fillRect/>
          </a:stretch>
        </p:blipFill>
        <p:spPr>
          <a:xfrm>
            <a:off x="3995531" y="466753"/>
            <a:ext cx="8196470" cy="5506821"/>
          </a:xfrm>
          <a:prstGeom prst="rect">
            <a:avLst/>
          </a:prstGeom>
        </p:spPr>
      </p:pic>
    </p:spTree>
    <p:extLst>
      <p:ext uri="{BB962C8B-B14F-4D97-AF65-F5344CB8AC3E}">
        <p14:creationId xmlns:p14="http://schemas.microsoft.com/office/powerpoint/2010/main" val="497925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5C3B996-B6DF-4270-B7CE-9E5F917BBB77}"/>
              </a:ext>
            </a:extLst>
          </p:cNvPr>
          <p:cNvPicPr>
            <a:picLocks noChangeAspect="1"/>
          </p:cNvPicPr>
          <p:nvPr/>
        </p:nvPicPr>
        <p:blipFill>
          <a:blip r:embed="rId2"/>
          <a:stretch>
            <a:fillRect/>
          </a:stretch>
        </p:blipFill>
        <p:spPr>
          <a:xfrm>
            <a:off x="874642" y="49601"/>
            <a:ext cx="10555357" cy="6831703"/>
          </a:xfrm>
          <a:prstGeom prst="rect">
            <a:avLst/>
          </a:prstGeom>
        </p:spPr>
      </p:pic>
    </p:spTree>
    <p:extLst>
      <p:ext uri="{BB962C8B-B14F-4D97-AF65-F5344CB8AC3E}">
        <p14:creationId xmlns:p14="http://schemas.microsoft.com/office/powerpoint/2010/main" val="91094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0A4094-32A9-4444-8F3D-23EAD6A589A0}"/>
              </a:ext>
            </a:extLst>
          </p:cNvPr>
          <p:cNvPicPr>
            <a:picLocks noChangeAspect="1"/>
          </p:cNvPicPr>
          <p:nvPr/>
        </p:nvPicPr>
        <p:blipFill>
          <a:blip r:embed="rId2"/>
          <a:stretch>
            <a:fillRect/>
          </a:stretch>
        </p:blipFill>
        <p:spPr>
          <a:xfrm>
            <a:off x="1490871" y="0"/>
            <a:ext cx="9263268" cy="6880923"/>
          </a:xfrm>
          <a:prstGeom prst="rect">
            <a:avLst/>
          </a:prstGeom>
        </p:spPr>
      </p:pic>
    </p:spTree>
    <p:extLst>
      <p:ext uri="{BB962C8B-B14F-4D97-AF65-F5344CB8AC3E}">
        <p14:creationId xmlns:p14="http://schemas.microsoft.com/office/powerpoint/2010/main" val="1118929710"/>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B5E09D5-810F-4CD7-8B7B-A818000EBA8F}">
  <we:reference id="wa104178141" version="4.3.3.0" store="fr-FR"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Facet</Template>
  <TotalTime>0</TotalTime>
  <Words>3224</Words>
  <Application>Microsoft Office PowerPoint</Application>
  <PresentationFormat>Grand écran</PresentationFormat>
  <Paragraphs>392</Paragraphs>
  <Slides>48</Slides>
  <Notes>20</Notes>
  <HiddenSlides>4</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48</vt:i4>
      </vt:variant>
    </vt:vector>
  </HeadingPairs>
  <TitlesOfParts>
    <vt:vector size="60" baseType="lpstr">
      <vt:lpstr>Aharoni</vt:lpstr>
      <vt:lpstr>Arial</vt:lpstr>
      <vt:lpstr>Calibri</vt:lpstr>
      <vt:lpstr>Epilogue</vt:lpstr>
      <vt:lpstr>Futura Medium</vt:lpstr>
      <vt:lpstr>FuturaTDem</vt:lpstr>
      <vt:lpstr>Public Sans</vt:lpstr>
      <vt:lpstr>Symbol</vt:lpstr>
      <vt:lpstr>Times New Roman</vt:lpstr>
      <vt:lpstr>Wingdings</vt:lpstr>
      <vt:lpstr>Wingdings 3</vt:lpstr>
      <vt:lpstr>1_Thème Office</vt:lpstr>
      <vt:lpstr>Présentation PowerPoint</vt:lpstr>
      <vt:lpstr>Présentation PowerPoint</vt:lpstr>
      <vt:lpstr>Présentation PowerPoint</vt:lpstr>
      <vt:lpstr>Présentation PowerPoint</vt:lpstr>
      <vt:lpstr>Recevabilité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Recevabilité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Recevabilité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Recevabilité</vt:lpstr>
      <vt:lpstr>Présentation PowerPoint</vt:lpstr>
      <vt:lpstr>Suites</vt:lpstr>
      <vt:lpstr>Présentation PowerPoint</vt:lpstr>
      <vt:lpstr>3. Rapport annuel et évaluation à mi-parcours de l’ODR</vt:lpstr>
      <vt:lpstr>3. Evaluation à mi-parcours de l’ODR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BEURTHIER Laurent</dc:creator>
  <cp:lastModifiedBy>LEGRAND Vincent</cp:lastModifiedBy>
  <cp:revision>346</cp:revision>
  <dcterms:created xsi:type="dcterms:W3CDTF">2020-12-16T11:06:16Z</dcterms:created>
  <dcterms:modified xsi:type="dcterms:W3CDTF">2023-02-16T11:09:56Z</dcterms:modified>
</cp:coreProperties>
</file>